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333" r:id="rId4"/>
    <p:sldId id="331" r:id="rId5"/>
    <p:sldId id="329" r:id="rId6"/>
    <p:sldId id="315" r:id="rId7"/>
    <p:sldId id="316" r:id="rId8"/>
    <p:sldId id="327" r:id="rId9"/>
    <p:sldId id="319" r:id="rId10"/>
    <p:sldId id="317" r:id="rId11"/>
    <p:sldId id="320" r:id="rId12"/>
    <p:sldId id="325" r:id="rId13"/>
    <p:sldId id="326" r:id="rId14"/>
    <p:sldId id="321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12/10/2017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" descr="OFFICIAL"/>
          <p:cNvSpPr txBox="1"/>
          <p:nvPr/>
        </p:nvSpPr>
        <p:spPr>
          <a:xfrm>
            <a:off x="1" y="1"/>
            <a:ext cx="6808788" cy="2461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"/>
              </a:rPr>
              <a:t>OFFICIAL</a:t>
            </a:r>
            <a:endParaRPr lang="en-GB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c" descr="OFFICIAL"/>
          <p:cNvSpPr txBox="1"/>
          <p:nvPr/>
        </p:nvSpPr>
        <p:spPr>
          <a:xfrm>
            <a:off x="1" y="9568141"/>
            <a:ext cx="6808788" cy="2461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"/>
              </a:rPr>
              <a:t>OFFICIAL</a:t>
            </a:r>
            <a:endParaRPr lang="en-GB" sz="10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12/10/2017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c" descr="OFFICIAL"/>
          <p:cNvSpPr txBox="1"/>
          <p:nvPr/>
        </p:nvSpPr>
        <p:spPr>
          <a:xfrm>
            <a:off x="1" y="1"/>
            <a:ext cx="6808788" cy="2461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 smtClean="0">
                <a:solidFill>
                  <a:srgbClr val="000000"/>
                </a:solidFill>
                <a:latin typeface="arial"/>
              </a:rPr>
              <a:t>OFFICIAL</a:t>
            </a:r>
            <a:endParaRPr lang="en-GB" sz="1000" b="1" i="0" u="none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c" descr="OFFICIAL"/>
          <p:cNvSpPr txBox="1"/>
          <p:nvPr/>
        </p:nvSpPr>
        <p:spPr>
          <a:xfrm>
            <a:off x="1" y="9568141"/>
            <a:ext cx="6808788" cy="2461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 smtClean="0">
                <a:solidFill>
                  <a:srgbClr val="000000"/>
                </a:solidFill>
                <a:latin typeface="arial"/>
              </a:rPr>
              <a:t>OFFICIAL</a:t>
            </a:r>
            <a:endParaRPr lang="en-GB" sz="1000" b="1" i="0" u="none" baseline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47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9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91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00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06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66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56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82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47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31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Presentation main </a:t>
            </a:r>
            <a:br>
              <a:rPr lang="en-US" dirty="0" smtClean="0"/>
            </a:br>
            <a:r>
              <a:rPr lang="en-US" dirty="0" smtClean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12/10/2017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rgbClr val="2F7C3A"/>
                </a:solidFill>
              </a:rPr>
              <a:t>Presentation main </a:t>
            </a:r>
            <a:br>
              <a:rPr lang="en-US" dirty="0" smtClean="0">
                <a:solidFill>
                  <a:srgbClr val="2F7C3A"/>
                </a:solidFill>
              </a:rPr>
            </a:br>
            <a:r>
              <a:rPr lang="en-US" dirty="0" smtClean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body 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bullet lists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body 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bullet lists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bullet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Management of Lets</a:t>
            </a:r>
            <a:br>
              <a:rPr lang="en-GB" dirty="0" smtClean="0"/>
            </a:br>
            <a:r>
              <a:rPr lang="en-GB" dirty="0" smtClean="0"/>
              <a:t>Pricing and Availability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1717393"/>
          </a:xfrm>
        </p:spPr>
        <p:txBody>
          <a:bodyPr/>
          <a:lstStyle/>
          <a:p>
            <a:r>
              <a:rPr lang="en-GB" dirty="0" smtClean="0"/>
              <a:t>Redesign Board</a:t>
            </a:r>
          </a:p>
          <a:p>
            <a:r>
              <a:rPr lang="en-GB" dirty="0" smtClean="0"/>
              <a:t>17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Future Prices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 – </a:t>
            </a:r>
            <a:r>
              <a:rPr lang="en-GB" dirty="0" smtClean="0"/>
              <a:t>Lets </a:t>
            </a:r>
            <a:r>
              <a:rPr lang="en-GB" dirty="0"/>
              <a:t>in PPP/HLH only</a:t>
            </a:r>
          </a:p>
          <a:p>
            <a:pPr marL="0" indent="0">
              <a:buNone/>
            </a:pPr>
            <a:r>
              <a:rPr lang="en-GB" dirty="0"/>
              <a:t>2 – 2009 policy, amended + 5%pa </a:t>
            </a:r>
            <a:r>
              <a:rPr lang="en-GB" dirty="0">
                <a:sym typeface="Wingdings" panose="05000000000000000000" pitchFamily="2" charset="2"/>
              </a:rPr>
              <a:t>22/23</a:t>
            </a:r>
          </a:p>
          <a:p>
            <a:pPr marL="0" indent="0">
              <a:buNone/>
            </a:pPr>
            <a:r>
              <a:rPr lang="en-GB" dirty="0"/>
              <a:t>3 – 2009 policy, amended + 10%pa </a:t>
            </a:r>
            <a:r>
              <a:rPr lang="en-GB" dirty="0">
                <a:sym typeface="Wingdings" panose="05000000000000000000" pitchFamily="2" charset="2"/>
              </a:rPr>
              <a:t>22/23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4 – 2009 policy amended + 39% 18/19 </a:t>
            </a: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	then 10%pa 	 22/23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Implications: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anose="05000000000000000000" pitchFamily="2" charset="2"/>
              </a:rPr>
              <a:t>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anose="05000000000000000000" pitchFamily="2" charset="2"/>
              </a:rPr>
              <a:t>Budgets/ savings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anose="05000000000000000000" pitchFamily="2" charset="2"/>
              </a:rPr>
              <a:t>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anose="05000000000000000000" pitchFamily="2" charset="2"/>
              </a:rPr>
              <a:t>Competitiveness/ potential to grow business</a:t>
            </a:r>
            <a:endParaRPr lang="en-GB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6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Future Prices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84364" cy="534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Future Prices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82167" cy="534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1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Redesign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Discussion, suggestions and </a:t>
            </a:r>
            <a:r>
              <a:rPr lang="en-GB" dirty="0" smtClean="0"/>
              <a:t>guidance: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/>
              <a:t>Amendments to the pricing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principle and process for rationalising schools available for </a:t>
            </a:r>
            <a:r>
              <a:rPr lang="en-GB" sz="2800" dirty="0" smtClean="0"/>
              <a:t>lets</a:t>
            </a:r>
            <a:endParaRPr lang="en-GB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b="1" dirty="0" smtClean="0"/>
              <a:t>Free </a:t>
            </a:r>
            <a:r>
              <a:rPr lang="en-GB" sz="2800" b="1" dirty="0"/>
              <a:t>lets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b="1" dirty="0"/>
              <a:t>Options for future pricing</a:t>
            </a:r>
            <a:r>
              <a:rPr lang="en-GB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Identification </a:t>
            </a:r>
            <a:r>
              <a:rPr lang="en-GB" dirty="0"/>
              <a:t>of any additional issues or options to follow up.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Guidance </a:t>
            </a:r>
            <a:r>
              <a:rPr lang="en-GB" dirty="0"/>
              <a:t>on next steps for further </a:t>
            </a:r>
            <a:r>
              <a:rPr lang="en-GB" dirty="0" smtClean="0"/>
              <a:t>analysis </a:t>
            </a:r>
            <a:r>
              <a:rPr lang="en-GB" dirty="0"/>
              <a:t>and/or </a:t>
            </a:r>
            <a:r>
              <a:rPr lang="en-GB" dirty="0" smtClean="0"/>
              <a:t>whether proposals </a:t>
            </a:r>
            <a:r>
              <a:rPr lang="en-GB" dirty="0"/>
              <a:t>ready for Committee.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8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of 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 booking process (Lean)</a:t>
            </a:r>
          </a:p>
          <a:p>
            <a:r>
              <a:rPr lang="en-GB" dirty="0" smtClean="0"/>
              <a:t>Rationalise schools available for lets</a:t>
            </a:r>
          </a:p>
          <a:p>
            <a:r>
              <a:rPr lang="en-GB" dirty="0" smtClean="0"/>
              <a:t>Review pricing</a:t>
            </a:r>
          </a:p>
          <a:p>
            <a:r>
              <a:rPr lang="en-GB" dirty="0" smtClean="0"/>
              <a:t>Grow the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 Process - Lean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 descr="C:\Users\Philt\AppData\Local\Microsoft\Windows\Temporary Internet Files\Content.Outlook\9YNQY0GU\IMG_20171010_1404512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14" r="13070" b="14258"/>
          <a:stretch/>
        </p:blipFill>
        <p:spPr bwMode="auto">
          <a:xfrm>
            <a:off x="467544" y="1124744"/>
            <a:ext cx="731871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hilt\AppData\Local\Microsoft\Windows\Temporary Internet Files\Content.Outlook\9YNQY0GU\IMG_20171010_140637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8" t="44052" r="23439" b="652"/>
          <a:stretch/>
        </p:blipFill>
        <p:spPr bwMode="auto">
          <a:xfrm>
            <a:off x="4067944" y="3717031"/>
            <a:ext cx="4464496" cy="29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 Process - Lean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61 steps to 8</a:t>
            </a:r>
          </a:p>
          <a:p>
            <a:r>
              <a:rPr lang="en-GB" dirty="0" smtClean="0"/>
              <a:t>Reduce people involved and process time</a:t>
            </a:r>
            <a:endParaRPr lang="en-GB" dirty="0"/>
          </a:p>
          <a:p>
            <a:r>
              <a:rPr lang="en-GB" dirty="0"/>
              <a:t>Central function – consistent, efficient</a:t>
            </a:r>
          </a:p>
          <a:p>
            <a:r>
              <a:rPr lang="en-GB" dirty="0" smtClean="0"/>
              <a:t>Short term improvements</a:t>
            </a:r>
          </a:p>
          <a:p>
            <a:r>
              <a:rPr lang="en-GB" dirty="0" smtClean="0"/>
              <a:t>Automatic booking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For “letting schools” instant decision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/>
              <a:t>Upfront </a:t>
            </a:r>
            <a:r>
              <a:rPr lang="en-GB" sz="2800" dirty="0" smtClean="0"/>
              <a:t>payment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IT solution (inc. VFM check)</a:t>
            </a:r>
            <a:endParaRPr lang="en-GB" sz="28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0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Improvements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632848" cy="5256584"/>
          </a:xfrm>
        </p:spPr>
        <p:txBody>
          <a:bodyPr/>
          <a:lstStyle/>
          <a:p>
            <a:pPr lvl="0"/>
            <a:r>
              <a:rPr lang="en-GB" dirty="0"/>
              <a:t>Create central booking function</a:t>
            </a:r>
          </a:p>
          <a:p>
            <a:r>
              <a:rPr lang="en-GB" dirty="0"/>
              <a:t>Develop comprehensive guidance/ criteria</a:t>
            </a:r>
          </a:p>
          <a:p>
            <a:pPr lvl="0"/>
            <a:r>
              <a:rPr lang="en-GB" dirty="0" smtClean="0"/>
              <a:t>Changing </a:t>
            </a:r>
            <a:r>
              <a:rPr lang="en-GB" dirty="0"/>
              <a:t>and floodlighting </a:t>
            </a:r>
          </a:p>
          <a:p>
            <a:pPr lvl="0"/>
            <a:r>
              <a:rPr lang="en-GB" dirty="0"/>
              <a:t>Replace MUGA with pro rata all weather </a:t>
            </a:r>
            <a:r>
              <a:rPr lang="en-GB" dirty="0" smtClean="0"/>
              <a:t>pitch</a:t>
            </a:r>
            <a:endParaRPr lang="en-GB" dirty="0"/>
          </a:p>
          <a:p>
            <a:pPr lvl="0"/>
            <a:r>
              <a:rPr lang="en-GB" dirty="0" smtClean="0"/>
              <a:t>Review all </a:t>
            </a:r>
            <a:r>
              <a:rPr lang="en-GB" dirty="0"/>
              <a:t>weather pitch prices </a:t>
            </a:r>
            <a:r>
              <a:rPr lang="en-GB" dirty="0" smtClean="0"/>
              <a:t>(Sportscotland)</a:t>
            </a:r>
            <a:endParaRPr lang="en-GB" dirty="0"/>
          </a:p>
          <a:p>
            <a:pPr lvl="0"/>
            <a:r>
              <a:rPr lang="en-GB" dirty="0" smtClean="0"/>
              <a:t>Band </a:t>
            </a:r>
            <a:r>
              <a:rPr lang="en-GB" dirty="0"/>
              <a:t>A </a:t>
            </a:r>
            <a:r>
              <a:rPr lang="en-GB" dirty="0" smtClean="0"/>
              <a:t>meeting room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per hour rate </a:t>
            </a:r>
            <a:endParaRPr lang="en-GB" dirty="0"/>
          </a:p>
          <a:p>
            <a:pPr lvl="0"/>
            <a:r>
              <a:rPr lang="en-GB" dirty="0"/>
              <a:t>Remove weekend surcharge (25%)</a:t>
            </a:r>
          </a:p>
          <a:p>
            <a:r>
              <a:rPr lang="en-GB" dirty="0"/>
              <a:t>Introduce exclusive use rate/ cap </a:t>
            </a:r>
          </a:p>
          <a:p>
            <a:pPr lvl="0"/>
            <a:r>
              <a:rPr lang="en-GB" dirty="0" smtClean="0"/>
              <a:t>Introduce </a:t>
            </a:r>
            <a:r>
              <a:rPr lang="en-GB" dirty="0"/>
              <a:t>POA rate for significant events</a:t>
            </a:r>
          </a:p>
          <a:p>
            <a:pPr lvl="0"/>
            <a:r>
              <a:rPr lang="en-GB" dirty="0" smtClean="0"/>
              <a:t>Review </a:t>
            </a:r>
            <a:r>
              <a:rPr lang="en-GB" dirty="0"/>
              <a:t>Terms and Conditions.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Rationalise Premises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Efficient use of buildings and staff</a:t>
            </a:r>
          </a:p>
          <a:p>
            <a:r>
              <a:rPr lang="en-GB" dirty="0" smtClean="0"/>
              <a:t>Selection </a:t>
            </a:r>
            <a:r>
              <a:rPr lang="en-GB" dirty="0"/>
              <a:t>criteria: </a:t>
            </a:r>
            <a:r>
              <a:rPr lang="en-GB" dirty="0" smtClean="0"/>
              <a:t>facilities availab</a:t>
            </a:r>
            <a:r>
              <a:rPr lang="en-GB" dirty="0"/>
              <a:t>l</a:t>
            </a:r>
            <a:r>
              <a:rPr lang="en-GB" dirty="0" smtClean="0"/>
              <a:t>e/ </a:t>
            </a:r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busy/ </a:t>
            </a:r>
            <a:r>
              <a:rPr lang="en-GB" dirty="0" smtClean="0"/>
              <a:t>	PPP2/ local </a:t>
            </a:r>
            <a:r>
              <a:rPr lang="en-GB" dirty="0"/>
              <a:t>facilities</a:t>
            </a:r>
          </a:p>
          <a:p>
            <a:r>
              <a:rPr lang="en-GB" dirty="0" smtClean="0"/>
              <a:t>Serviced </a:t>
            </a:r>
            <a:r>
              <a:rPr lang="en-GB" dirty="0"/>
              <a:t>schools </a:t>
            </a:r>
            <a:r>
              <a:rPr lang="en-GB" dirty="0" smtClean="0"/>
              <a:t>– support </a:t>
            </a:r>
            <a:r>
              <a:rPr lang="en-GB" dirty="0"/>
              <a:t>booking process</a:t>
            </a:r>
          </a:p>
          <a:p>
            <a:r>
              <a:rPr lang="en-GB" dirty="0"/>
              <a:t>Pre-booked school events (schools open for lets)</a:t>
            </a:r>
          </a:p>
          <a:p>
            <a:r>
              <a:rPr lang="en-GB" dirty="0"/>
              <a:t>All schools – after schools and evening events</a:t>
            </a:r>
          </a:p>
          <a:p>
            <a:r>
              <a:rPr lang="en-GB" dirty="0"/>
              <a:t>ASG by ASG </a:t>
            </a:r>
            <a:r>
              <a:rPr lang="en-GB" dirty="0" smtClean="0"/>
              <a:t>approach; HT involvement </a:t>
            </a:r>
            <a:endParaRPr lang="en-GB" dirty="0"/>
          </a:p>
          <a:p>
            <a:r>
              <a:rPr lang="en-GB" dirty="0" smtClean="0"/>
              <a:t>Inverness, Nairn, Thurso, Fortrose, Invergordon</a:t>
            </a:r>
          </a:p>
          <a:p>
            <a:r>
              <a:rPr lang="en-GB" dirty="0" smtClean="0"/>
              <a:t>Culloden </a:t>
            </a:r>
            <a:r>
              <a:rPr lang="en-GB" dirty="0"/>
              <a:t>ASG pilot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Commercial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S</a:t>
            </a:r>
            <a:r>
              <a:rPr lang="en-GB" b="1" dirty="0" smtClean="0"/>
              <a:t>ubsidised</a:t>
            </a:r>
            <a:r>
              <a:rPr lang="en-GB" dirty="0" smtClean="0"/>
              <a:t> service </a:t>
            </a:r>
            <a:r>
              <a:rPr lang="en-GB" dirty="0"/>
              <a:t>supports community </a:t>
            </a:r>
            <a:r>
              <a:rPr lang="en-GB" dirty="0" smtClean="0"/>
              <a:t>activity -  facilities </a:t>
            </a:r>
            <a:r>
              <a:rPr lang="en-GB" dirty="0"/>
              <a:t>available at minimal cost</a:t>
            </a:r>
          </a:p>
          <a:p>
            <a:pPr lvl="0"/>
            <a:r>
              <a:rPr lang="en-GB" b="1" dirty="0" smtClean="0"/>
              <a:t>Cover </a:t>
            </a:r>
            <a:r>
              <a:rPr lang="en-GB" b="1" dirty="0"/>
              <a:t>costs </a:t>
            </a:r>
            <a:r>
              <a:rPr lang="en-GB" dirty="0"/>
              <a:t>and </a:t>
            </a:r>
            <a:r>
              <a:rPr lang="en-GB" b="1" dirty="0"/>
              <a:t>generate</a:t>
            </a:r>
            <a:r>
              <a:rPr lang="en-GB" dirty="0"/>
              <a:t> </a:t>
            </a:r>
            <a:r>
              <a:rPr lang="en-GB" b="1" dirty="0"/>
              <a:t>surplus</a:t>
            </a:r>
            <a:r>
              <a:rPr lang="en-GB" dirty="0"/>
              <a:t> for investment </a:t>
            </a:r>
            <a:r>
              <a:rPr lang="en-GB" dirty="0" smtClean="0"/>
              <a:t>in </a:t>
            </a:r>
            <a:r>
              <a:rPr lang="en-GB" dirty="0"/>
              <a:t>service and facilities</a:t>
            </a:r>
          </a:p>
          <a:p>
            <a:pPr lvl="0"/>
            <a:r>
              <a:rPr lang="en-GB" b="1" dirty="0"/>
              <a:t>C</a:t>
            </a:r>
            <a:r>
              <a:rPr lang="en-GB" b="1" dirty="0" smtClean="0"/>
              <a:t>ompetitive</a:t>
            </a:r>
            <a:r>
              <a:rPr lang="en-GB" dirty="0" smtClean="0"/>
              <a:t> pricing in market place</a:t>
            </a:r>
            <a:endParaRPr lang="en-GB" dirty="0"/>
          </a:p>
          <a:p>
            <a:pPr lvl="0"/>
            <a:r>
              <a:rPr lang="en-GB" dirty="0"/>
              <a:t>A </a:t>
            </a:r>
            <a:r>
              <a:rPr lang="en-GB" b="1" dirty="0"/>
              <a:t>profit maximisation</a:t>
            </a:r>
            <a:r>
              <a:rPr lang="en-GB" dirty="0"/>
              <a:t> approach that charges the maximum the market will bear and only opens profitable facilities</a:t>
            </a:r>
          </a:p>
          <a:p>
            <a:pPr lvl="0"/>
            <a:r>
              <a:rPr lang="en-GB" dirty="0"/>
              <a:t>A demand based approach that uses </a:t>
            </a:r>
            <a:r>
              <a:rPr lang="en-GB" b="1" dirty="0" smtClean="0"/>
              <a:t>dynamic/ </a:t>
            </a:r>
            <a:r>
              <a:rPr lang="en-GB" b="1" dirty="0"/>
              <a:t>differential </a:t>
            </a:r>
            <a:r>
              <a:rPr lang="en-GB" dirty="0"/>
              <a:t>pricing to maximise income from high demand facilities.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5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 – Income Target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5256584"/>
          </a:xfrm>
        </p:spPr>
        <p:txBody>
          <a:bodyPr/>
          <a:lstStyle/>
          <a:p>
            <a:r>
              <a:rPr lang="en-GB" dirty="0" smtClean="0"/>
              <a:t>Potential stumbling block to progress</a:t>
            </a:r>
          </a:p>
          <a:p>
            <a:r>
              <a:rPr lang="en-GB" dirty="0" smtClean="0"/>
              <a:t>Outstanding gap £182K; of which £150K free lets</a:t>
            </a:r>
          </a:p>
          <a:p>
            <a:r>
              <a:rPr lang="en-GB" dirty="0" smtClean="0"/>
              <a:t>Temporary solution in place for 17/18 but risk for future years</a:t>
            </a:r>
          </a:p>
          <a:p>
            <a:r>
              <a:rPr lang="en-GB" dirty="0" smtClean="0"/>
              <a:t>Free lets target based on incorrect assumptions</a:t>
            </a:r>
          </a:p>
          <a:p>
            <a:r>
              <a:rPr lang="en-GB" dirty="0" smtClean="0"/>
              <a:t>£150K challenging to achieve:</a:t>
            </a:r>
          </a:p>
          <a:p>
            <a:pPr lvl="2"/>
            <a:r>
              <a:rPr lang="en-GB" sz="2800" dirty="0"/>
              <a:t>S</a:t>
            </a:r>
            <a:r>
              <a:rPr lang="en-GB" sz="2800" dirty="0" smtClean="0"/>
              <a:t>ubstantial price rises</a:t>
            </a:r>
          </a:p>
          <a:p>
            <a:pPr lvl="2"/>
            <a:r>
              <a:rPr lang="en-GB" sz="2800" dirty="0" smtClean="0"/>
              <a:t>Self defeating?</a:t>
            </a:r>
          </a:p>
          <a:p>
            <a:r>
              <a:rPr lang="en-GB" dirty="0" smtClean="0"/>
              <a:t>Recognition failure to fill gap transfers pressure elsewhere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School activities defined</a:t>
            </a:r>
          </a:p>
          <a:p>
            <a:r>
              <a:rPr lang="en-GB" dirty="0"/>
              <a:t>Uniformed </a:t>
            </a:r>
            <a:r>
              <a:rPr lang="en-GB" dirty="0" smtClean="0"/>
              <a:t>groups</a:t>
            </a:r>
            <a:endParaRPr lang="en-GB" dirty="0"/>
          </a:p>
          <a:p>
            <a:r>
              <a:rPr lang="en-GB" dirty="0"/>
              <a:t>Community Councils</a:t>
            </a:r>
          </a:p>
          <a:p>
            <a:r>
              <a:rPr lang="en-GB" dirty="0" smtClean="0"/>
              <a:t>Feisean/ Mods</a:t>
            </a:r>
          </a:p>
          <a:p>
            <a:r>
              <a:rPr lang="en-GB" dirty="0" smtClean="0"/>
              <a:t>Historic arrangements</a:t>
            </a:r>
            <a:endParaRPr lang="en-GB" dirty="0"/>
          </a:p>
          <a:p>
            <a:r>
              <a:rPr lang="en-GB" dirty="0"/>
              <a:t>Est. £</a:t>
            </a:r>
            <a:r>
              <a:rPr lang="en-GB" dirty="0" smtClean="0"/>
              <a:t>40K </a:t>
            </a:r>
            <a:r>
              <a:rPr lang="en-GB" dirty="0"/>
              <a:t>lost </a:t>
            </a:r>
            <a:r>
              <a:rPr lang="en-GB" dirty="0" smtClean="0"/>
              <a:t>income (reliability?)</a:t>
            </a:r>
            <a:endParaRPr lang="en-GB" dirty="0"/>
          </a:p>
          <a:p>
            <a:r>
              <a:rPr lang="en-GB" dirty="0" smtClean="0"/>
              <a:t>Politically </a:t>
            </a:r>
            <a:r>
              <a:rPr lang="en-GB" dirty="0"/>
              <a:t>sensitive – requires Member guidance </a:t>
            </a:r>
            <a:r>
              <a:rPr lang="en-GB" u="sng" dirty="0"/>
              <a:t>and</a:t>
            </a:r>
            <a:r>
              <a:rPr lang="en-GB" dirty="0"/>
              <a:t>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 Corpor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 Corporate Template</Template>
  <TotalTime>1469</TotalTime>
  <Words>416</Words>
  <Application>Microsoft Office PowerPoint</Application>
  <PresentationFormat>On-screen Show (4:3)</PresentationFormat>
  <Paragraphs>91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HC Corporate Template</vt:lpstr>
      <vt:lpstr>Text Slides</vt:lpstr>
      <vt:lpstr>Management of Lets Pricing and Availability</vt:lpstr>
      <vt:lpstr>Management of Lets</vt:lpstr>
      <vt:lpstr>Booking Process - Lean</vt:lpstr>
      <vt:lpstr>Booking Process - Lean</vt:lpstr>
      <vt:lpstr>Service Improvements</vt:lpstr>
      <vt:lpstr>Rationalise Premises</vt:lpstr>
      <vt:lpstr>Commercial Approaches</vt:lpstr>
      <vt:lpstr>Saving – Income Target</vt:lpstr>
      <vt:lpstr>Free Lets</vt:lpstr>
      <vt:lpstr>Options for Future Prices</vt:lpstr>
      <vt:lpstr>Options for Future Prices</vt:lpstr>
      <vt:lpstr>Options for Future Prices</vt:lpstr>
      <vt:lpstr>Redesign Board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Lets</dc:title>
  <dc:creator>Phil Tomalin</dc:creator>
  <cp:lastModifiedBy>Phil Tomalin</cp:lastModifiedBy>
  <cp:revision>66</cp:revision>
  <cp:lastPrinted>2017-10-09T14:28:38Z</cp:lastPrinted>
  <dcterms:created xsi:type="dcterms:W3CDTF">2017-09-18T08:25:35Z</dcterms:created>
  <dcterms:modified xsi:type="dcterms:W3CDTF">2017-10-12T14:11:05Z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_AdHocReviewCycleID">
    <vt:i4>1491236699</vt:i4>
  </property>
  <property fmtid="{D5CDD505-2E9C-101B-9397-08002B2CF9AE}" pid="7" name="_NewReviewCycle">
    <vt:lpwstr/>
  </property>
  <property fmtid="{D5CDD505-2E9C-101B-9397-08002B2CF9AE}" pid="8" name="_EmailSubject">
    <vt:lpwstr>redesign page update</vt:lpwstr>
  </property>
  <property fmtid="{D5CDD505-2E9C-101B-9397-08002B2CF9AE}" pid="9" name="_AuthorEmail">
    <vt:lpwstr>carron.mcdiarmid@highland.gov.uk</vt:lpwstr>
  </property>
  <property fmtid="{D5CDD505-2E9C-101B-9397-08002B2CF9AE}" pid="10" name="_AuthorEmailDisplayName">
    <vt:lpwstr>Carron McDiarmid</vt:lpwstr>
  </property>
  <property fmtid="{D5CDD505-2E9C-101B-9397-08002B2CF9AE}" pid="11" name="_PreviousAdHocReviewCycleID">
    <vt:i4>-75057264</vt:i4>
  </property>
</Properties>
</file>