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373" r:id="rId2"/>
    <p:sldId id="374" r:id="rId3"/>
    <p:sldId id="375" r:id="rId4"/>
    <p:sldId id="383" r:id="rId5"/>
    <p:sldId id="397" r:id="rId6"/>
    <p:sldId id="394" r:id="rId7"/>
    <p:sldId id="377" r:id="rId8"/>
    <p:sldId id="378" r:id="rId9"/>
    <p:sldId id="379" r:id="rId10"/>
    <p:sldId id="380" r:id="rId11"/>
    <p:sldId id="381" r:id="rId12"/>
    <p:sldId id="396" r:id="rId13"/>
    <p:sldId id="3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126"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 Id="rId4" Type="http://schemas.openxmlformats.org/officeDocument/2006/relationships/image" Target="../media/image15.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 Id="rId4" Type="http://schemas.openxmlformats.org/officeDocument/2006/relationships/image" Target="../media/image15.jp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DF6A37-9CAB-4AF0-A1FB-4721504EA68B}" type="doc">
      <dgm:prSet loTypeId="urn:microsoft.com/office/officeart/2005/8/layout/radial3" loCatId="cycle" qsTypeId="urn:microsoft.com/office/officeart/2005/8/quickstyle/simple1" qsCatId="simple" csTypeId="urn:microsoft.com/office/officeart/2005/8/colors/colorful3" csCatId="colorful" phldr="1"/>
      <dgm:spPr/>
      <dgm:t>
        <a:bodyPr/>
        <a:lstStyle/>
        <a:p>
          <a:endParaRPr lang="en-GB"/>
        </a:p>
      </dgm:t>
    </dgm:pt>
    <dgm:pt modelId="{454BB8A0-098E-4AAA-8B6B-E1F6A79979BE}">
      <dgm:prSet phldrT="[Text]"/>
      <dgm:spPr/>
      <dgm:t>
        <a:bodyPr/>
        <a:lstStyle/>
        <a:p>
          <a:r>
            <a:rPr lang="en-GB" dirty="0"/>
            <a:t>Chief Executive</a:t>
          </a:r>
        </a:p>
      </dgm:t>
    </dgm:pt>
    <dgm:pt modelId="{CF1A2ADE-035A-419F-A270-E02CEBB5D67E}" type="parTrans" cxnId="{801B3430-F4EF-4595-8425-59E56DE16CD2}">
      <dgm:prSet/>
      <dgm:spPr/>
      <dgm:t>
        <a:bodyPr/>
        <a:lstStyle/>
        <a:p>
          <a:endParaRPr lang="en-GB"/>
        </a:p>
      </dgm:t>
    </dgm:pt>
    <dgm:pt modelId="{FA5C816D-3FD1-4C64-86E9-C91111C84038}" type="sibTrans" cxnId="{801B3430-F4EF-4595-8425-59E56DE16CD2}">
      <dgm:prSet/>
      <dgm:spPr/>
      <dgm:t>
        <a:bodyPr/>
        <a:lstStyle/>
        <a:p>
          <a:endParaRPr lang="en-GB"/>
        </a:p>
      </dgm:t>
    </dgm:pt>
    <dgm:pt modelId="{820A745F-D3F7-45A7-A9DA-369E6E1E9897}">
      <dgm:prSet phldrT="[Text]"/>
      <dgm:spPr/>
      <dgm:t>
        <a:bodyPr/>
        <a:lstStyle/>
        <a:p>
          <a:r>
            <a:rPr lang="en-GB" dirty="0"/>
            <a:t>Deputy Chief Executive</a:t>
          </a:r>
        </a:p>
      </dgm:t>
    </dgm:pt>
    <dgm:pt modelId="{9C8D1495-6268-4D22-A6A3-4DF00E21512D}" type="parTrans" cxnId="{D8D4A91E-44AF-4582-BAD0-6E4FF3148256}">
      <dgm:prSet/>
      <dgm:spPr/>
      <dgm:t>
        <a:bodyPr/>
        <a:lstStyle/>
        <a:p>
          <a:endParaRPr lang="en-GB"/>
        </a:p>
      </dgm:t>
    </dgm:pt>
    <dgm:pt modelId="{E29BAFC1-7FD4-4927-B241-A89198A2F8E7}" type="sibTrans" cxnId="{D8D4A91E-44AF-4582-BAD0-6E4FF3148256}">
      <dgm:prSet/>
      <dgm:spPr/>
      <dgm:t>
        <a:bodyPr/>
        <a:lstStyle/>
        <a:p>
          <a:endParaRPr lang="en-GB"/>
        </a:p>
      </dgm:t>
    </dgm:pt>
    <dgm:pt modelId="{CE98973E-6FA0-44CB-94EC-BD7E297F6880}">
      <dgm:prSet phldrT="[Text]"/>
      <dgm:spPr/>
      <dgm:t>
        <a:bodyPr/>
        <a:lstStyle/>
        <a:p>
          <a:r>
            <a:rPr lang="en-GB" dirty="0"/>
            <a:t>Performance &amp; Governance</a:t>
          </a:r>
        </a:p>
      </dgm:t>
    </dgm:pt>
    <dgm:pt modelId="{7DCFA90C-F489-4077-82D5-7C82A6CCF5D3}" type="parTrans" cxnId="{33744861-8B37-4F8B-840E-DA82385C7E8A}">
      <dgm:prSet/>
      <dgm:spPr/>
      <dgm:t>
        <a:bodyPr/>
        <a:lstStyle/>
        <a:p>
          <a:endParaRPr lang="en-GB"/>
        </a:p>
      </dgm:t>
    </dgm:pt>
    <dgm:pt modelId="{49C976B4-D960-4D87-9AFD-222BA8F8C18F}" type="sibTrans" cxnId="{33744861-8B37-4F8B-840E-DA82385C7E8A}">
      <dgm:prSet/>
      <dgm:spPr/>
      <dgm:t>
        <a:bodyPr/>
        <a:lstStyle/>
        <a:p>
          <a:endParaRPr lang="en-GB"/>
        </a:p>
      </dgm:t>
    </dgm:pt>
    <dgm:pt modelId="{D1E32D02-4419-453D-9B17-E4C644221C19}">
      <dgm:prSet phldrT="[Text]"/>
      <dgm:spPr/>
      <dgm:t>
        <a:bodyPr/>
        <a:lstStyle/>
        <a:p>
          <a:r>
            <a:rPr lang="en-GB" dirty="0"/>
            <a:t>Infrastructure, Environment &amp; Economy</a:t>
          </a:r>
        </a:p>
      </dgm:t>
    </dgm:pt>
    <dgm:pt modelId="{B0F89F75-9DC9-4910-887F-376D76D6F7F5}" type="parTrans" cxnId="{9EC08A89-61ED-4B5D-B05E-B9BF0131468E}">
      <dgm:prSet/>
      <dgm:spPr/>
      <dgm:t>
        <a:bodyPr/>
        <a:lstStyle/>
        <a:p>
          <a:endParaRPr lang="en-GB"/>
        </a:p>
      </dgm:t>
    </dgm:pt>
    <dgm:pt modelId="{F5658F5D-F003-493F-8256-CE84862B30B3}" type="sibTrans" cxnId="{9EC08A89-61ED-4B5D-B05E-B9BF0131468E}">
      <dgm:prSet/>
      <dgm:spPr/>
      <dgm:t>
        <a:bodyPr/>
        <a:lstStyle/>
        <a:p>
          <a:endParaRPr lang="en-GB"/>
        </a:p>
      </dgm:t>
    </dgm:pt>
    <dgm:pt modelId="{A45FAD15-43E1-4463-B242-4048F4B14679}">
      <dgm:prSet phldrT="[Text]"/>
      <dgm:spPr/>
      <dgm:t>
        <a:bodyPr/>
        <a:lstStyle/>
        <a:p>
          <a:r>
            <a:rPr lang="en-GB" dirty="0"/>
            <a:t>Health &amp; Social Care</a:t>
          </a:r>
        </a:p>
      </dgm:t>
    </dgm:pt>
    <dgm:pt modelId="{A4FE324F-D51A-48DC-8C76-A149F7AF7232}" type="parTrans" cxnId="{9A777E52-66D3-454C-BE41-699F9D38D738}">
      <dgm:prSet/>
      <dgm:spPr/>
      <dgm:t>
        <a:bodyPr/>
        <a:lstStyle/>
        <a:p>
          <a:endParaRPr lang="en-GB"/>
        </a:p>
      </dgm:t>
    </dgm:pt>
    <dgm:pt modelId="{1B07DD0A-D809-49F2-8961-BA2F1788CB89}" type="sibTrans" cxnId="{9A777E52-66D3-454C-BE41-699F9D38D738}">
      <dgm:prSet/>
      <dgm:spPr/>
      <dgm:t>
        <a:bodyPr/>
        <a:lstStyle/>
        <a:p>
          <a:endParaRPr lang="en-GB"/>
        </a:p>
      </dgm:t>
    </dgm:pt>
    <dgm:pt modelId="{619A1189-3B45-420F-8841-8CC83808D2C4}">
      <dgm:prSet phldrT="[Text]"/>
      <dgm:spPr/>
      <dgm:t>
        <a:bodyPr/>
        <a:lstStyle/>
        <a:p>
          <a:r>
            <a:rPr lang="en-GB" dirty="0"/>
            <a:t>Education &amp; Learning</a:t>
          </a:r>
        </a:p>
      </dgm:t>
    </dgm:pt>
    <dgm:pt modelId="{D9FA88E3-BA76-4CBF-8B51-9BB0ADE483AA}" type="parTrans" cxnId="{96FE51E1-6581-4C31-B27D-43E7E498E10D}">
      <dgm:prSet/>
      <dgm:spPr/>
      <dgm:t>
        <a:bodyPr/>
        <a:lstStyle/>
        <a:p>
          <a:endParaRPr lang="en-GB"/>
        </a:p>
      </dgm:t>
    </dgm:pt>
    <dgm:pt modelId="{E5034EF1-161C-4764-B299-5DE7C8C528BD}" type="sibTrans" cxnId="{96FE51E1-6581-4C31-B27D-43E7E498E10D}">
      <dgm:prSet/>
      <dgm:spPr/>
      <dgm:t>
        <a:bodyPr/>
        <a:lstStyle/>
        <a:p>
          <a:endParaRPr lang="en-GB"/>
        </a:p>
      </dgm:t>
    </dgm:pt>
    <dgm:pt modelId="{559D8F2F-2B34-4207-9997-2C0395C8FC12}">
      <dgm:prSet phldrT="[Text]"/>
      <dgm:spPr/>
      <dgm:t>
        <a:bodyPr/>
        <a:lstStyle/>
        <a:p>
          <a:r>
            <a:rPr lang="en-GB" dirty="0"/>
            <a:t>Resources &amp; Finance</a:t>
          </a:r>
        </a:p>
      </dgm:t>
    </dgm:pt>
    <dgm:pt modelId="{B15A5870-1DD9-4882-B02C-CEBD974542A1}" type="parTrans" cxnId="{0DFA827B-FA41-4380-907F-CD7647414F8F}">
      <dgm:prSet/>
      <dgm:spPr/>
      <dgm:t>
        <a:bodyPr/>
        <a:lstStyle/>
        <a:p>
          <a:endParaRPr lang="en-GB"/>
        </a:p>
      </dgm:t>
    </dgm:pt>
    <dgm:pt modelId="{E61968C4-AA25-4313-8BAF-736BC5FE1C91}" type="sibTrans" cxnId="{0DFA827B-FA41-4380-907F-CD7647414F8F}">
      <dgm:prSet/>
      <dgm:spPr/>
      <dgm:t>
        <a:bodyPr/>
        <a:lstStyle/>
        <a:p>
          <a:endParaRPr lang="en-GB"/>
        </a:p>
      </dgm:t>
    </dgm:pt>
    <dgm:pt modelId="{92DAA70E-BB2B-49DF-A907-823D77B81C88}">
      <dgm:prSet/>
      <dgm:spPr/>
      <dgm:t>
        <a:bodyPr/>
        <a:lstStyle/>
        <a:p>
          <a:r>
            <a:rPr lang="en-GB" dirty="0"/>
            <a:t>Property &amp; Housing</a:t>
          </a:r>
        </a:p>
      </dgm:t>
    </dgm:pt>
    <dgm:pt modelId="{8CDF72DD-A20F-435A-AFC9-AEFDFE95319A}" type="parTrans" cxnId="{5FE372BD-C399-4191-9F7E-88DCBC2E0F63}">
      <dgm:prSet/>
      <dgm:spPr/>
      <dgm:t>
        <a:bodyPr/>
        <a:lstStyle/>
        <a:p>
          <a:endParaRPr lang="en-GB"/>
        </a:p>
      </dgm:t>
    </dgm:pt>
    <dgm:pt modelId="{9458FAAD-B5D0-4DBC-9FA3-2B6CD04411E3}" type="sibTrans" cxnId="{5FE372BD-C399-4191-9F7E-88DCBC2E0F63}">
      <dgm:prSet/>
      <dgm:spPr/>
      <dgm:t>
        <a:bodyPr/>
        <a:lstStyle/>
        <a:p>
          <a:endParaRPr lang="en-GB"/>
        </a:p>
      </dgm:t>
    </dgm:pt>
    <dgm:pt modelId="{DCB3E30A-DCC2-469C-A158-3EE064EA38F6}">
      <dgm:prSet/>
      <dgm:spPr/>
      <dgm:t>
        <a:bodyPr/>
        <a:lstStyle/>
        <a:p>
          <a:r>
            <a:rPr lang="en-GB" dirty="0"/>
            <a:t>Community &amp; Place</a:t>
          </a:r>
        </a:p>
      </dgm:t>
    </dgm:pt>
    <dgm:pt modelId="{BEF636F2-46CD-4F15-9309-FA143C9787EE}" type="parTrans" cxnId="{D74A7E8B-F76E-44F7-90E9-9B20ECE1B5E2}">
      <dgm:prSet/>
      <dgm:spPr/>
      <dgm:t>
        <a:bodyPr/>
        <a:lstStyle/>
        <a:p>
          <a:endParaRPr lang="en-GB"/>
        </a:p>
      </dgm:t>
    </dgm:pt>
    <dgm:pt modelId="{78C53794-0D9E-44DD-8218-FFAE671EE012}" type="sibTrans" cxnId="{D74A7E8B-F76E-44F7-90E9-9B20ECE1B5E2}">
      <dgm:prSet/>
      <dgm:spPr/>
      <dgm:t>
        <a:bodyPr/>
        <a:lstStyle/>
        <a:p>
          <a:endParaRPr lang="en-GB"/>
        </a:p>
      </dgm:t>
    </dgm:pt>
    <dgm:pt modelId="{A94063AD-D4E4-4391-B353-58BCC9DDBF64}" type="pres">
      <dgm:prSet presAssocID="{D9DF6A37-9CAB-4AF0-A1FB-4721504EA68B}" presName="composite" presStyleCnt="0">
        <dgm:presLayoutVars>
          <dgm:chMax val="1"/>
          <dgm:dir/>
          <dgm:resizeHandles val="exact"/>
        </dgm:presLayoutVars>
      </dgm:prSet>
      <dgm:spPr/>
    </dgm:pt>
    <dgm:pt modelId="{10D7D92E-5847-428D-BD13-F04530B79D51}" type="pres">
      <dgm:prSet presAssocID="{D9DF6A37-9CAB-4AF0-A1FB-4721504EA68B}" presName="radial" presStyleCnt="0">
        <dgm:presLayoutVars>
          <dgm:animLvl val="ctr"/>
        </dgm:presLayoutVars>
      </dgm:prSet>
      <dgm:spPr/>
    </dgm:pt>
    <dgm:pt modelId="{0BC4A11C-DEAA-4EB9-A13E-180F84F9D352}" type="pres">
      <dgm:prSet presAssocID="{454BB8A0-098E-4AAA-8B6B-E1F6A79979BE}" presName="centerShape" presStyleLbl="vennNode1" presStyleIdx="0" presStyleCnt="9"/>
      <dgm:spPr/>
    </dgm:pt>
    <dgm:pt modelId="{682825EA-3244-4F89-B644-1E3EFE4B7685}" type="pres">
      <dgm:prSet presAssocID="{820A745F-D3F7-45A7-A9DA-369E6E1E9897}" presName="node" presStyleLbl="vennNode1" presStyleIdx="1" presStyleCnt="9">
        <dgm:presLayoutVars>
          <dgm:bulletEnabled val="1"/>
        </dgm:presLayoutVars>
      </dgm:prSet>
      <dgm:spPr/>
    </dgm:pt>
    <dgm:pt modelId="{E8BBC95A-769D-4ED9-97C5-29146577B3E7}" type="pres">
      <dgm:prSet presAssocID="{92DAA70E-BB2B-49DF-A907-823D77B81C88}" presName="node" presStyleLbl="vennNode1" presStyleIdx="2" presStyleCnt="9">
        <dgm:presLayoutVars>
          <dgm:bulletEnabled val="1"/>
        </dgm:presLayoutVars>
      </dgm:prSet>
      <dgm:spPr/>
    </dgm:pt>
    <dgm:pt modelId="{E71FC293-E076-45EB-A260-E8C0A3EA9E27}" type="pres">
      <dgm:prSet presAssocID="{DCB3E30A-DCC2-469C-A158-3EE064EA38F6}" presName="node" presStyleLbl="vennNode1" presStyleIdx="3" presStyleCnt="9">
        <dgm:presLayoutVars>
          <dgm:bulletEnabled val="1"/>
        </dgm:presLayoutVars>
      </dgm:prSet>
      <dgm:spPr/>
    </dgm:pt>
    <dgm:pt modelId="{D86924B1-F5A2-48EB-A668-D65D7E7BC313}" type="pres">
      <dgm:prSet presAssocID="{CE98973E-6FA0-44CB-94EC-BD7E297F6880}" presName="node" presStyleLbl="vennNode1" presStyleIdx="4" presStyleCnt="9">
        <dgm:presLayoutVars>
          <dgm:bulletEnabled val="1"/>
        </dgm:presLayoutVars>
      </dgm:prSet>
      <dgm:spPr/>
    </dgm:pt>
    <dgm:pt modelId="{D788021F-7211-4FA8-A2E4-B2385678DAFD}" type="pres">
      <dgm:prSet presAssocID="{D1E32D02-4419-453D-9B17-E4C644221C19}" presName="node" presStyleLbl="vennNode1" presStyleIdx="5" presStyleCnt="9">
        <dgm:presLayoutVars>
          <dgm:bulletEnabled val="1"/>
        </dgm:presLayoutVars>
      </dgm:prSet>
      <dgm:spPr/>
    </dgm:pt>
    <dgm:pt modelId="{74552E20-9159-4CA8-A453-14CB5079114C}" type="pres">
      <dgm:prSet presAssocID="{A45FAD15-43E1-4463-B242-4048F4B14679}" presName="node" presStyleLbl="vennNode1" presStyleIdx="6" presStyleCnt="9">
        <dgm:presLayoutVars>
          <dgm:bulletEnabled val="1"/>
        </dgm:presLayoutVars>
      </dgm:prSet>
      <dgm:spPr/>
    </dgm:pt>
    <dgm:pt modelId="{765F0927-E846-4B50-804A-B5080C3AD535}" type="pres">
      <dgm:prSet presAssocID="{619A1189-3B45-420F-8841-8CC83808D2C4}" presName="node" presStyleLbl="vennNode1" presStyleIdx="7" presStyleCnt="9">
        <dgm:presLayoutVars>
          <dgm:bulletEnabled val="1"/>
        </dgm:presLayoutVars>
      </dgm:prSet>
      <dgm:spPr/>
    </dgm:pt>
    <dgm:pt modelId="{87A37FD1-DF94-4FF9-9296-9C724B2987FA}" type="pres">
      <dgm:prSet presAssocID="{559D8F2F-2B34-4207-9997-2C0395C8FC12}" presName="node" presStyleLbl="vennNode1" presStyleIdx="8" presStyleCnt="9">
        <dgm:presLayoutVars>
          <dgm:bulletEnabled val="1"/>
        </dgm:presLayoutVars>
      </dgm:prSet>
      <dgm:spPr/>
    </dgm:pt>
  </dgm:ptLst>
  <dgm:cxnLst>
    <dgm:cxn modelId="{E67DD10E-DEE1-4668-BF2A-7F89E39AA73A}" type="presOf" srcId="{559D8F2F-2B34-4207-9997-2C0395C8FC12}" destId="{87A37FD1-DF94-4FF9-9296-9C724B2987FA}" srcOrd="0" destOrd="0" presId="urn:microsoft.com/office/officeart/2005/8/layout/radial3"/>
    <dgm:cxn modelId="{A7F6C115-0ADA-4753-B64D-367AF86C429A}" type="presOf" srcId="{DCB3E30A-DCC2-469C-A158-3EE064EA38F6}" destId="{E71FC293-E076-45EB-A260-E8C0A3EA9E27}" srcOrd="0" destOrd="0" presId="urn:microsoft.com/office/officeart/2005/8/layout/radial3"/>
    <dgm:cxn modelId="{3E3AD71C-43C7-4D47-B7F2-7E39E4F60D64}" type="presOf" srcId="{92DAA70E-BB2B-49DF-A907-823D77B81C88}" destId="{E8BBC95A-769D-4ED9-97C5-29146577B3E7}" srcOrd="0" destOrd="0" presId="urn:microsoft.com/office/officeart/2005/8/layout/radial3"/>
    <dgm:cxn modelId="{D8D4A91E-44AF-4582-BAD0-6E4FF3148256}" srcId="{454BB8A0-098E-4AAA-8B6B-E1F6A79979BE}" destId="{820A745F-D3F7-45A7-A9DA-369E6E1E9897}" srcOrd="0" destOrd="0" parTransId="{9C8D1495-6268-4D22-A6A3-4DF00E21512D}" sibTransId="{E29BAFC1-7FD4-4927-B241-A89198A2F8E7}"/>
    <dgm:cxn modelId="{801B3430-F4EF-4595-8425-59E56DE16CD2}" srcId="{D9DF6A37-9CAB-4AF0-A1FB-4721504EA68B}" destId="{454BB8A0-098E-4AAA-8B6B-E1F6A79979BE}" srcOrd="0" destOrd="0" parTransId="{CF1A2ADE-035A-419F-A270-E02CEBB5D67E}" sibTransId="{FA5C816D-3FD1-4C64-86E9-C91111C84038}"/>
    <dgm:cxn modelId="{87CD0D34-FCB3-487E-8722-213329E36F7B}" type="presOf" srcId="{D1E32D02-4419-453D-9B17-E4C644221C19}" destId="{D788021F-7211-4FA8-A2E4-B2385678DAFD}" srcOrd="0" destOrd="0" presId="urn:microsoft.com/office/officeart/2005/8/layout/radial3"/>
    <dgm:cxn modelId="{33744861-8B37-4F8B-840E-DA82385C7E8A}" srcId="{454BB8A0-098E-4AAA-8B6B-E1F6A79979BE}" destId="{CE98973E-6FA0-44CB-94EC-BD7E297F6880}" srcOrd="3" destOrd="0" parTransId="{7DCFA90C-F489-4077-82D5-7C82A6CCF5D3}" sibTransId="{49C976B4-D960-4D87-9AFD-222BA8F8C18F}"/>
    <dgm:cxn modelId="{3B42E062-8656-4039-9EE2-01160ACA2366}" type="presOf" srcId="{D9DF6A37-9CAB-4AF0-A1FB-4721504EA68B}" destId="{A94063AD-D4E4-4391-B353-58BCC9DDBF64}" srcOrd="0" destOrd="0" presId="urn:microsoft.com/office/officeart/2005/8/layout/radial3"/>
    <dgm:cxn modelId="{DF2BCA4D-82A5-41BE-874C-D70F606D489F}" type="presOf" srcId="{820A745F-D3F7-45A7-A9DA-369E6E1E9897}" destId="{682825EA-3244-4F89-B644-1E3EFE4B7685}" srcOrd="0" destOrd="0" presId="urn:microsoft.com/office/officeart/2005/8/layout/radial3"/>
    <dgm:cxn modelId="{9A777E52-66D3-454C-BE41-699F9D38D738}" srcId="{454BB8A0-098E-4AAA-8B6B-E1F6A79979BE}" destId="{A45FAD15-43E1-4463-B242-4048F4B14679}" srcOrd="5" destOrd="0" parTransId="{A4FE324F-D51A-48DC-8C76-A149F7AF7232}" sibTransId="{1B07DD0A-D809-49F2-8961-BA2F1788CB89}"/>
    <dgm:cxn modelId="{0DFA827B-FA41-4380-907F-CD7647414F8F}" srcId="{454BB8A0-098E-4AAA-8B6B-E1F6A79979BE}" destId="{559D8F2F-2B34-4207-9997-2C0395C8FC12}" srcOrd="7" destOrd="0" parTransId="{B15A5870-1DD9-4882-B02C-CEBD974542A1}" sibTransId="{E61968C4-AA25-4313-8BAF-736BC5FE1C91}"/>
    <dgm:cxn modelId="{9EC08A89-61ED-4B5D-B05E-B9BF0131468E}" srcId="{454BB8A0-098E-4AAA-8B6B-E1F6A79979BE}" destId="{D1E32D02-4419-453D-9B17-E4C644221C19}" srcOrd="4" destOrd="0" parTransId="{B0F89F75-9DC9-4910-887F-376D76D6F7F5}" sibTransId="{F5658F5D-F003-493F-8256-CE84862B30B3}"/>
    <dgm:cxn modelId="{D74A7E8B-F76E-44F7-90E9-9B20ECE1B5E2}" srcId="{454BB8A0-098E-4AAA-8B6B-E1F6A79979BE}" destId="{DCB3E30A-DCC2-469C-A158-3EE064EA38F6}" srcOrd="2" destOrd="0" parTransId="{BEF636F2-46CD-4F15-9309-FA143C9787EE}" sibTransId="{78C53794-0D9E-44DD-8218-FFAE671EE012}"/>
    <dgm:cxn modelId="{4B9A118E-9377-45DB-AD12-815F85F1C336}" type="presOf" srcId="{A45FAD15-43E1-4463-B242-4048F4B14679}" destId="{74552E20-9159-4CA8-A453-14CB5079114C}" srcOrd="0" destOrd="0" presId="urn:microsoft.com/office/officeart/2005/8/layout/radial3"/>
    <dgm:cxn modelId="{5FE372BD-C399-4191-9F7E-88DCBC2E0F63}" srcId="{454BB8A0-098E-4AAA-8B6B-E1F6A79979BE}" destId="{92DAA70E-BB2B-49DF-A907-823D77B81C88}" srcOrd="1" destOrd="0" parTransId="{8CDF72DD-A20F-435A-AFC9-AEFDFE95319A}" sibTransId="{9458FAAD-B5D0-4DBC-9FA3-2B6CD04411E3}"/>
    <dgm:cxn modelId="{936AC6C2-0433-4EC4-914F-1F4C101C36CA}" type="presOf" srcId="{CE98973E-6FA0-44CB-94EC-BD7E297F6880}" destId="{D86924B1-F5A2-48EB-A668-D65D7E7BC313}" srcOrd="0" destOrd="0" presId="urn:microsoft.com/office/officeart/2005/8/layout/radial3"/>
    <dgm:cxn modelId="{96FE51E1-6581-4C31-B27D-43E7E498E10D}" srcId="{454BB8A0-098E-4AAA-8B6B-E1F6A79979BE}" destId="{619A1189-3B45-420F-8841-8CC83808D2C4}" srcOrd="6" destOrd="0" parTransId="{D9FA88E3-BA76-4CBF-8B51-9BB0ADE483AA}" sibTransId="{E5034EF1-161C-4764-B299-5DE7C8C528BD}"/>
    <dgm:cxn modelId="{1E0EDBE9-FF3E-496E-94E7-DF049EB19758}" type="presOf" srcId="{619A1189-3B45-420F-8841-8CC83808D2C4}" destId="{765F0927-E846-4B50-804A-B5080C3AD535}" srcOrd="0" destOrd="0" presId="urn:microsoft.com/office/officeart/2005/8/layout/radial3"/>
    <dgm:cxn modelId="{E0CB2DEF-590C-4758-B027-004F1C5B8B61}" type="presOf" srcId="{454BB8A0-098E-4AAA-8B6B-E1F6A79979BE}" destId="{0BC4A11C-DEAA-4EB9-A13E-180F84F9D352}" srcOrd="0" destOrd="0" presId="urn:microsoft.com/office/officeart/2005/8/layout/radial3"/>
    <dgm:cxn modelId="{72E6B432-C8E6-461F-BA6A-FBD7DBFF19D5}" type="presParOf" srcId="{A94063AD-D4E4-4391-B353-58BCC9DDBF64}" destId="{10D7D92E-5847-428D-BD13-F04530B79D51}" srcOrd="0" destOrd="0" presId="urn:microsoft.com/office/officeart/2005/8/layout/radial3"/>
    <dgm:cxn modelId="{DB859FFD-71F7-45E3-A985-CA280658C665}" type="presParOf" srcId="{10D7D92E-5847-428D-BD13-F04530B79D51}" destId="{0BC4A11C-DEAA-4EB9-A13E-180F84F9D352}" srcOrd="0" destOrd="0" presId="urn:microsoft.com/office/officeart/2005/8/layout/radial3"/>
    <dgm:cxn modelId="{2436E6CC-FC04-4136-9219-A55F7B14B2E8}" type="presParOf" srcId="{10D7D92E-5847-428D-BD13-F04530B79D51}" destId="{682825EA-3244-4F89-B644-1E3EFE4B7685}" srcOrd="1" destOrd="0" presId="urn:microsoft.com/office/officeart/2005/8/layout/radial3"/>
    <dgm:cxn modelId="{14D682AE-DD86-4271-856D-0DC7A30D3B33}" type="presParOf" srcId="{10D7D92E-5847-428D-BD13-F04530B79D51}" destId="{E8BBC95A-769D-4ED9-97C5-29146577B3E7}" srcOrd="2" destOrd="0" presId="urn:microsoft.com/office/officeart/2005/8/layout/radial3"/>
    <dgm:cxn modelId="{CF0798AB-7A6F-456A-87B9-43FB13374C25}" type="presParOf" srcId="{10D7D92E-5847-428D-BD13-F04530B79D51}" destId="{E71FC293-E076-45EB-A260-E8C0A3EA9E27}" srcOrd="3" destOrd="0" presId="urn:microsoft.com/office/officeart/2005/8/layout/radial3"/>
    <dgm:cxn modelId="{1262C20D-1695-4A89-A6A1-09D57604FADD}" type="presParOf" srcId="{10D7D92E-5847-428D-BD13-F04530B79D51}" destId="{D86924B1-F5A2-48EB-A668-D65D7E7BC313}" srcOrd="4" destOrd="0" presId="urn:microsoft.com/office/officeart/2005/8/layout/radial3"/>
    <dgm:cxn modelId="{A68F9839-F052-44D5-A369-1B92806A6915}" type="presParOf" srcId="{10D7D92E-5847-428D-BD13-F04530B79D51}" destId="{D788021F-7211-4FA8-A2E4-B2385678DAFD}" srcOrd="5" destOrd="0" presId="urn:microsoft.com/office/officeart/2005/8/layout/radial3"/>
    <dgm:cxn modelId="{B7B290CB-1CDC-475F-8243-D0FD0806FB78}" type="presParOf" srcId="{10D7D92E-5847-428D-BD13-F04530B79D51}" destId="{74552E20-9159-4CA8-A453-14CB5079114C}" srcOrd="6" destOrd="0" presId="urn:microsoft.com/office/officeart/2005/8/layout/radial3"/>
    <dgm:cxn modelId="{38C408D1-F9F0-4237-BF46-1439D49E0C03}" type="presParOf" srcId="{10D7D92E-5847-428D-BD13-F04530B79D51}" destId="{765F0927-E846-4B50-804A-B5080C3AD535}" srcOrd="7" destOrd="0" presId="urn:microsoft.com/office/officeart/2005/8/layout/radial3"/>
    <dgm:cxn modelId="{2F22DF3C-C912-4E50-9604-89DBFFA24FD5}" type="presParOf" srcId="{10D7D92E-5847-428D-BD13-F04530B79D51}" destId="{87A37FD1-DF94-4FF9-9296-9C724B2987FA}" srcOrd="8" destOrd="0" presId="urn:microsoft.com/office/officeart/2005/8/layout/radial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8C420E-1104-4668-9CF7-E5DD7E6DEBFE}"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n-GB"/>
        </a:p>
      </dgm:t>
    </dgm:pt>
    <dgm:pt modelId="{9F422BCE-1AC5-430E-8D06-A4E49789CD24}">
      <dgm:prSet/>
      <dgm:spPr/>
      <dgm:t>
        <a:bodyPr/>
        <a:lstStyle/>
        <a:p>
          <a:r>
            <a:rPr lang="en-GB" dirty="0"/>
            <a:t>Organisational culture and resources – focussed on Council priorities, governance structures and resource availability;</a:t>
          </a:r>
        </a:p>
      </dgm:t>
    </dgm:pt>
    <dgm:pt modelId="{82CB0F7E-C78C-4853-8687-C46E6C627BDE}" type="parTrans" cxnId="{4BAD8AE2-CB4E-4601-808B-BE7F6A09B83D}">
      <dgm:prSet/>
      <dgm:spPr/>
      <dgm:t>
        <a:bodyPr/>
        <a:lstStyle/>
        <a:p>
          <a:endParaRPr lang="en-GB"/>
        </a:p>
      </dgm:t>
    </dgm:pt>
    <dgm:pt modelId="{FDDEB690-049A-4DB6-A396-5B409D390FF0}" type="sibTrans" cxnId="{4BAD8AE2-CB4E-4601-808B-BE7F6A09B83D}">
      <dgm:prSet/>
      <dgm:spPr/>
      <dgm:t>
        <a:bodyPr/>
        <a:lstStyle/>
        <a:p>
          <a:endParaRPr lang="en-GB"/>
        </a:p>
      </dgm:t>
    </dgm:pt>
    <dgm:pt modelId="{426660F6-1E3D-4989-B027-291C77D4C135}">
      <dgm:prSet/>
      <dgm:spPr/>
      <dgm:t>
        <a:bodyPr/>
        <a:lstStyle/>
        <a:p>
          <a:r>
            <a:rPr lang="en-GB" dirty="0"/>
            <a:t>Understanding the challenge – develops the robust evidence base on risk and vulnerability to inform Council decision-making;</a:t>
          </a:r>
        </a:p>
      </dgm:t>
    </dgm:pt>
    <dgm:pt modelId="{0C51180B-579B-4233-89BA-1B1B352114DF}" type="parTrans" cxnId="{46473CD0-3BA5-49FE-A7F5-E73B3BF1053B}">
      <dgm:prSet/>
      <dgm:spPr/>
      <dgm:t>
        <a:bodyPr/>
        <a:lstStyle/>
        <a:p>
          <a:endParaRPr lang="en-GB"/>
        </a:p>
      </dgm:t>
    </dgm:pt>
    <dgm:pt modelId="{AAB33825-4DB4-44CC-ABA6-33C4AF241622}" type="sibTrans" cxnId="{46473CD0-3BA5-49FE-A7F5-E73B3BF1053B}">
      <dgm:prSet/>
      <dgm:spPr/>
      <dgm:t>
        <a:bodyPr/>
        <a:lstStyle/>
        <a:p>
          <a:endParaRPr lang="en-GB"/>
        </a:p>
      </dgm:t>
    </dgm:pt>
    <dgm:pt modelId="{AC3DAFE3-7F15-4532-973E-150933DB634E}">
      <dgm:prSet/>
      <dgm:spPr/>
      <dgm:t>
        <a:bodyPr/>
        <a:lstStyle/>
        <a:p>
          <a:r>
            <a:rPr lang="en-GB" dirty="0"/>
            <a:t>Planning and implementation – aligns adaptation with Highland Council objectives, options appraisal, adaptation strategy development and delivery;</a:t>
          </a:r>
        </a:p>
      </dgm:t>
    </dgm:pt>
    <dgm:pt modelId="{14417F6B-75FD-4AC4-ABE9-6D3EE273084D}" type="parTrans" cxnId="{03C47DC7-99FC-420B-B4A6-3B6B8ABA309A}">
      <dgm:prSet/>
      <dgm:spPr/>
      <dgm:t>
        <a:bodyPr/>
        <a:lstStyle/>
        <a:p>
          <a:endParaRPr lang="en-GB"/>
        </a:p>
      </dgm:t>
    </dgm:pt>
    <dgm:pt modelId="{7980B721-1697-4AE0-B441-B084FC24E8A9}" type="sibTrans" cxnId="{03C47DC7-99FC-420B-B4A6-3B6B8ABA309A}">
      <dgm:prSet/>
      <dgm:spPr/>
      <dgm:t>
        <a:bodyPr/>
        <a:lstStyle/>
        <a:p>
          <a:endParaRPr lang="en-GB"/>
        </a:p>
      </dgm:t>
    </dgm:pt>
    <dgm:pt modelId="{026888DA-A568-4985-9939-85E8AF0ACE5A}">
      <dgm:prSet/>
      <dgm:spPr/>
      <dgm:t>
        <a:bodyPr/>
        <a:lstStyle/>
        <a:p>
          <a:r>
            <a:rPr lang="en-GB"/>
            <a:t>Working together – fosters networking and collaboration for joint adaptation action to achieve shared adaptation outcomes.</a:t>
          </a:r>
        </a:p>
      </dgm:t>
    </dgm:pt>
    <dgm:pt modelId="{11B88223-6822-439C-B3F0-E5D7F19A7185}" type="parTrans" cxnId="{E6A510D7-C07E-494A-ACDB-87E15E368D6C}">
      <dgm:prSet/>
      <dgm:spPr/>
      <dgm:t>
        <a:bodyPr/>
        <a:lstStyle/>
        <a:p>
          <a:endParaRPr lang="en-GB"/>
        </a:p>
      </dgm:t>
    </dgm:pt>
    <dgm:pt modelId="{348A8A87-385D-4FE8-8D44-8CA0A0224A4B}" type="sibTrans" cxnId="{E6A510D7-C07E-494A-ACDB-87E15E368D6C}">
      <dgm:prSet/>
      <dgm:spPr/>
      <dgm:t>
        <a:bodyPr/>
        <a:lstStyle/>
        <a:p>
          <a:endParaRPr lang="en-GB"/>
        </a:p>
      </dgm:t>
    </dgm:pt>
    <dgm:pt modelId="{43F8D175-126D-4F25-A3C2-278AF25BAC33}" type="pres">
      <dgm:prSet presAssocID="{0B8C420E-1104-4668-9CF7-E5DD7E6DEBFE}" presName="linearFlow" presStyleCnt="0">
        <dgm:presLayoutVars>
          <dgm:dir/>
          <dgm:resizeHandles val="exact"/>
        </dgm:presLayoutVars>
      </dgm:prSet>
      <dgm:spPr/>
    </dgm:pt>
    <dgm:pt modelId="{57D932E4-AB74-41FA-B323-1781B0DE9083}" type="pres">
      <dgm:prSet presAssocID="{9F422BCE-1AC5-430E-8D06-A4E49789CD24}" presName="composite" presStyleCnt="0"/>
      <dgm:spPr/>
    </dgm:pt>
    <dgm:pt modelId="{EC663996-FB16-43A6-94EB-394B2B800239}" type="pres">
      <dgm:prSet presAssocID="{9F422BCE-1AC5-430E-8D06-A4E49789CD24}"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Stick figure families holding hands"/>
        </a:ext>
      </dgm:extLst>
    </dgm:pt>
    <dgm:pt modelId="{281C798F-7BE2-4A84-B03B-54FE1A1C0E91}" type="pres">
      <dgm:prSet presAssocID="{9F422BCE-1AC5-430E-8D06-A4E49789CD24}" presName="txShp" presStyleLbl="node1" presStyleIdx="0" presStyleCnt="4">
        <dgm:presLayoutVars>
          <dgm:bulletEnabled val="1"/>
        </dgm:presLayoutVars>
      </dgm:prSet>
      <dgm:spPr/>
    </dgm:pt>
    <dgm:pt modelId="{9DD1D01E-820B-4724-B748-2EA9BC2E6A89}" type="pres">
      <dgm:prSet presAssocID="{FDDEB690-049A-4DB6-A396-5B409D390FF0}" presName="spacing" presStyleCnt="0"/>
      <dgm:spPr/>
    </dgm:pt>
    <dgm:pt modelId="{1DFB89EC-AB6C-48F2-9C4F-5ECDAB7B7505}" type="pres">
      <dgm:prSet presAssocID="{426660F6-1E3D-4989-B027-291C77D4C135}" presName="composite" presStyleCnt="0"/>
      <dgm:spPr/>
    </dgm:pt>
    <dgm:pt modelId="{20043FF6-F8B0-4D8B-AAF4-1AC42D6FDB53}" type="pres">
      <dgm:prSet presAssocID="{426660F6-1E3D-4989-B027-291C77D4C135}"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A lighthouse hit by the turbulent ocean"/>
        </a:ext>
      </dgm:extLst>
    </dgm:pt>
    <dgm:pt modelId="{DA6B6C9C-EABF-45F5-BB5F-B6F02B4A849B}" type="pres">
      <dgm:prSet presAssocID="{426660F6-1E3D-4989-B027-291C77D4C135}" presName="txShp" presStyleLbl="node1" presStyleIdx="1" presStyleCnt="4">
        <dgm:presLayoutVars>
          <dgm:bulletEnabled val="1"/>
        </dgm:presLayoutVars>
      </dgm:prSet>
      <dgm:spPr/>
    </dgm:pt>
    <dgm:pt modelId="{0B57D371-5B3E-41CE-B438-8FE1394FA9CE}" type="pres">
      <dgm:prSet presAssocID="{AAB33825-4DB4-44CC-ABA6-33C4AF241622}" presName="spacing" presStyleCnt="0"/>
      <dgm:spPr/>
    </dgm:pt>
    <dgm:pt modelId="{017BC657-6B4E-4B97-96A4-EC7C087B93C5}" type="pres">
      <dgm:prSet presAssocID="{AC3DAFE3-7F15-4532-973E-150933DB634E}" presName="composite" presStyleCnt="0"/>
      <dgm:spPr/>
    </dgm:pt>
    <dgm:pt modelId="{01903DC8-AF76-4D3D-8A58-A0B5E41E5EC8}" type="pres">
      <dgm:prSet presAssocID="{AC3DAFE3-7F15-4532-973E-150933DB634E}"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A person reaching for a paper on a table full of paper and sticky notes"/>
        </a:ext>
      </dgm:extLst>
    </dgm:pt>
    <dgm:pt modelId="{368E4A63-976E-4F73-85E0-0AF84E4CF5AD}" type="pres">
      <dgm:prSet presAssocID="{AC3DAFE3-7F15-4532-973E-150933DB634E}" presName="txShp" presStyleLbl="node1" presStyleIdx="2" presStyleCnt="4">
        <dgm:presLayoutVars>
          <dgm:bulletEnabled val="1"/>
        </dgm:presLayoutVars>
      </dgm:prSet>
      <dgm:spPr/>
    </dgm:pt>
    <dgm:pt modelId="{BCBC648F-3A5F-437A-BF66-339EC9154D59}" type="pres">
      <dgm:prSet presAssocID="{7980B721-1697-4AE0-B441-B084FC24E8A9}" presName="spacing" presStyleCnt="0"/>
      <dgm:spPr/>
    </dgm:pt>
    <dgm:pt modelId="{C979C822-DB16-4179-948C-426FFD49E596}" type="pres">
      <dgm:prSet presAssocID="{026888DA-A568-4985-9939-85E8AF0ACE5A}" presName="composite" presStyleCnt="0"/>
      <dgm:spPr/>
    </dgm:pt>
    <dgm:pt modelId="{28E1A755-268D-4592-BA13-52C2B25FB8F3}" type="pres">
      <dgm:prSet presAssocID="{026888DA-A568-4985-9939-85E8AF0ACE5A}"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Colleagues huddle"/>
        </a:ext>
      </dgm:extLst>
    </dgm:pt>
    <dgm:pt modelId="{8A54B2D6-DA0E-4BA2-98FE-5D610BC0DC2E}" type="pres">
      <dgm:prSet presAssocID="{026888DA-A568-4985-9939-85E8AF0ACE5A}" presName="txShp" presStyleLbl="node1" presStyleIdx="3" presStyleCnt="4">
        <dgm:presLayoutVars>
          <dgm:bulletEnabled val="1"/>
        </dgm:presLayoutVars>
      </dgm:prSet>
      <dgm:spPr/>
    </dgm:pt>
  </dgm:ptLst>
  <dgm:cxnLst>
    <dgm:cxn modelId="{C90C762C-E331-4128-B252-DCBBA1B43205}" type="presOf" srcId="{0B8C420E-1104-4668-9CF7-E5DD7E6DEBFE}" destId="{43F8D175-126D-4F25-A3C2-278AF25BAC33}" srcOrd="0" destOrd="0" presId="urn:microsoft.com/office/officeart/2005/8/layout/vList3"/>
    <dgm:cxn modelId="{131CD067-16D1-4B92-B678-B8098D6289DF}" type="presOf" srcId="{426660F6-1E3D-4989-B027-291C77D4C135}" destId="{DA6B6C9C-EABF-45F5-BB5F-B6F02B4A849B}" srcOrd="0" destOrd="0" presId="urn:microsoft.com/office/officeart/2005/8/layout/vList3"/>
    <dgm:cxn modelId="{65C89B75-39C1-4122-9193-33305044A45E}" type="presOf" srcId="{AC3DAFE3-7F15-4532-973E-150933DB634E}" destId="{368E4A63-976E-4F73-85E0-0AF84E4CF5AD}" srcOrd="0" destOrd="0" presId="urn:microsoft.com/office/officeart/2005/8/layout/vList3"/>
    <dgm:cxn modelId="{3A1CA3C5-26CC-46C5-B43F-CD8392C5C16C}" type="presOf" srcId="{9F422BCE-1AC5-430E-8D06-A4E49789CD24}" destId="{281C798F-7BE2-4A84-B03B-54FE1A1C0E91}" srcOrd="0" destOrd="0" presId="urn:microsoft.com/office/officeart/2005/8/layout/vList3"/>
    <dgm:cxn modelId="{03C47DC7-99FC-420B-B4A6-3B6B8ABA309A}" srcId="{0B8C420E-1104-4668-9CF7-E5DD7E6DEBFE}" destId="{AC3DAFE3-7F15-4532-973E-150933DB634E}" srcOrd="2" destOrd="0" parTransId="{14417F6B-75FD-4AC4-ABE9-6D3EE273084D}" sibTransId="{7980B721-1697-4AE0-B441-B084FC24E8A9}"/>
    <dgm:cxn modelId="{46473CD0-3BA5-49FE-A7F5-E73B3BF1053B}" srcId="{0B8C420E-1104-4668-9CF7-E5DD7E6DEBFE}" destId="{426660F6-1E3D-4989-B027-291C77D4C135}" srcOrd="1" destOrd="0" parTransId="{0C51180B-579B-4233-89BA-1B1B352114DF}" sibTransId="{AAB33825-4DB4-44CC-ABA6-33C4AF241622}"/>
    <dgm:cxn modelId="{E6A510D7-C07E-494A-ACDB-87E15E368D6C}" srcId="{0B8C420E-1104-4668-9CF7-E5DD7E6DEBFE}" destId="{026888DA-A568-4985-9939-85E8AF0ACE5A}" srcOrd="3" destOrd="0" parTransId="{11B88223-6822-439C-B3F0-E5D7F19A7185}" sibTransId="{348A8A87-385D-4FE8-8D44-8CA0A0224A4B}"/>
    <dgm:cxn modelId="{4BAD8AE2-CB4E-4601-808B-BE7F6A09B83D}" srcId="{0B8C420E-1104-4668-9CF7-E5DD7E6DEBFE}" destId="{9F422BCE-1AC5-430E-8D06-A4E49789CD24}" srcOrd="0" destOrd="0" parTransId="{82CB0F7E-C78C-4853-8687-C46E6C627BDE}" sibTransId="{FDDEB690-049A-4DB6-A396-5B409D390FF0}"/>
    <dgm:cxn modelId="{E08895EB-F21A-4832-8E75-945C803089DA}" type="presOf" srcId="{026888DA-A568-4985-9939-85E8AF0ACE5A}" destId="{8A54B2D6-DA0E-4BA2-98FE-5D610BC0DC2E}" srcOrd="0" destOrd="0" presId="urn:microsoft.com/office/officeart/2005/8/layout/vList3"/>
    <dgm:cxn modelId="{D975F7F5-04BA-4B6D-AAB8-2149E5E6444B}" type="presParOf" srcId="{43F8D175-126D-4F25-A3C2-278AF25BAC33}" destId="{57D932E4-AB74-41FA-B323-1781B0DE9083}" srcOrd="0" destOrd="0" presId="urn:microsoft.com/office/officeart/2005/8/layout/vList3"/>
    <dgm:cxn modelId="{2DF483FC-1BBF-4F66-9CEF-A6F49F89461C}" type="presParOf" srcId="{57D932E4-AB74-41FA-B323-1781B0DE9083}" destId="{EC663996-FB16-43A6-94EB-394B2B800239}" srcOrd="0" destOrd="0" presId="urn:microsoft.com/office/officeart/2005/8/layout/vList3"/>
    <dgm:cxn modelId="{A89A01D0-4E28-46EA-B423-038C7CED6D5E}" type="presParOf" srcId="{57D932E4-AB74-41FA-B323-1781B0DE9083}" destId="{281C798F-7BE2-4A84-B03B-54FE1A1C0E91}" srcOrd="1" destOrd="0" presId="urn:microsoft.com/office/officeart/2005/8/layout/vList3"/>
    <dgm:cxn modelId="{1749F34C-3FF6-4228-8990-5AA7AAEE7971}" type="presParOf" srcId="{43F8D175-126D-4F25-A3C2-278AF25BAC33}" destId="{9DD1D01E-820B-4724-B748-2EA9BC2E6A89}" srcOrd="1" destOrd="0" presId="urn:microsoft.com/office/officeart/2005/8/layout/vList3"/>
    <dgm:cxn modelId="{6BA31EA2-8D43-43DB-AFCD-018120E18D6A}" type="presParOf" srcId="{43F8D175-126D-4F25-A3C2-278AF25BAC33}" destId="{1DFB89EC-AB6C-48F2-9C4F-5ECDAB7B7505}" srcOrd="2" destOrd="0" presId="urn:microsoft.com/office/officeart/2005/8/layout/vList3"/>
    <dgm:cxn modelId="{9773C3FB-72FF-4A5F-91D3-B55CDF46F4C6}" type="presParOf" srcId="{1DFB89EC-AB6C-48F2-9C4F-5ECDAB7B7505}" destId="{20043FF6-F8B0-4D8B-AAF4-1AC42D6FDB53}" srcOrd="0" destOrd="0" presId="urn:microsoft.com/office/officeart/2005/8/layout/vList3"/>
    <dgm:cxn modelId="{3B6E3673-1638-4FD5-B5B3-303B8E408DF5}" type="presParOf" srcId="{1DFB89EC-AB6C-48F2-9C4F-5ECDAB7B7505}" destId="{DA6B6C9C-EABF-45F5-BB5F-B6F02B4A849B}" srcOrd="1" destOrd="0" presId="urn:microsoft.com/office/officeart/2005/8/layout/vList3"/>
    <dgm:cxn modelId="{6F7639B9-EBFE-456B-B238-1DDD2BA726FC}" type="presParOf" srcId="{43F8D175-126D-4F25-A3C2-278AF25BAC33}" destId="{0B57D371-5B3E-41CE-B438-8FE1394FA9CE}" srcOrd="3" destOrd="0" presId="urn:microsoft.com/office/officeart/2005/8/layout/vList3"/>
    <dgm:cxn modelId="{F2DC175C-DC87-47CC-BB6E-5DADDCDC8857}" type="presParOf" srcId="{43F8D175-126D-4F25-A3C2-278AF25BAC33}" destId="{017BC657-6B4E-4B97-96A4-EC7C087B93C5}" srcOrd="4" destOrd="0" presId="urn:microsoft.com/office/officeart/2005/8/layout/vList3"/>
    <dgm:cxn modelId="{B87A99CD-611A-4296-970A-48FB134DE77C}" type="presParOf" srcId="{017BC657-6B4E-4B97-96A4-EC7C087B93C5}" destId="{01903DC8-AF76-4D3D-8A58-A0B5E41E5EC8}" srcOrd="0" destOrd="0" presId="urn:microsoft.com/office/officeart/2005/8/layout/vList3"/>
    <dgm:cxn modelId="{18E78F2F-656E-41D5-86A8-F489752CB94E}" type="presParOf" srcId="{017BC657-6B4E-4B97-96A4-EC7C087B93C5}" destId="{368E4A63-976E-4F73-85E0-0AF84E4CF5AD}" srcOrd="1" destOrd="0" presId="urn:microsoft.com/office/officeart/2005/8/layout/vList3"/>
    <dgm:cxn modelId="{D64085A5-4F1D-4A83-ABE2-E781DAC74F50}" type="presParOf" srcId="{43F8D175-126D-4F25-A3C2-278AF25BAC33}" destId="{BCBC648F-3A5F-437A-BF66-339EC9154D59}" srcOrd="5" destOrd="0" presId="urn:microsoft.com/office/officeart/2005/8/layout/vList3"/>
    <dgm:cxn modelId="{D5E332BB-F499-4275-A85A-3A7F4DAFD979}" type="presParOf" srcId="{43F8D175-126D-4F25-A3C2-278AF25BAC33}" destId="{C979C822-DB16-4179-948C-426FFD49E596}" srcOrd="6" destOrd="0" presId="urn:microsoft.com/office/officeart/2005/8/layout/vList3"/>
    <dgm:cxn modelId="{6CB7A397-8D5C-49E6-B7E1-92FADDAE6E55}" type="presParOf" srcId="{C979C822-DB16-4179-948C-426FFD49E596}" destId="{28E1A755-268D-4592-BA13-52C2B25FB8F3}" srcOrd="0" destOrd="0" presId="urn:microsoft.com/office/officeart/2005/8/layout/vList3"/>
    <dgm:cxn modelId="{0A3A5FBA-6206-4A71-872C-4AACD1ADBC58}" type="presParOf" srcId="{C979C822-DB16-4179-948C-426FFD49E596}" destId="{8A54B2D6-DA0E-4BA2-98FE-5D610BC0DC2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C4A11C-DEAA-4EB9-A13E-180F84F9D352}">
      <dsp:nvSpPr>
        <dsp:cNvPr id="0" name=""/>
        <dsp:cNvSpPr/>
      </dsp:nvSpPr>
      <dsp:spPr>
        <a:xfrm>
          <a:off x="1563255" y="914545"/>
          <a:ext cx="2278341" cy="2278341"/>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Chief Executive</a:t>
          </a:r>
        </a:p>
      </dsp:txBody>
      <dsp:txXfrm>
        <a:off x="1896910" y="1248200"/>
        <a:ext cx="1611031" cy="1611031"/>
      </dsp:txXfrm>
    </dsp:sp>
    <dsp:sp modelId="{682825EA-3244-4F89-B644-1E3EFE4B7685}">
      <dsp:nvSpPr>
        <dsp:cNvPr id="0" name=""/>
        <dsp:cNvSpPr/>
      </dsp:nvSpPr>
      <dsp:spPr>
        <a:xfrm>
          <a:off x="2132841" y="406"/>
          <a:ext cx="1139170" cy="1139170"/>
        </a:xfrm>
        <a:prstGeom prst="ellipse">
          <a:avLst/>
        </a:prstGeom>
        <a:solidFill>
          <a:schemeClr val="accent3">
            <a:alpha val="50000"/>
            <a:hueOff val="1406283"/>
            <a:satOff val="-211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Deputy Chief Executive</a:t>
          </a:r>
        </a:p>
      </dsp:txBody>
      <dsp:txXfrm>
        <a:off x="2299669" y="167234"/>
        <a:ext cx="805514" cy="805514"/>
      </dsp:txXfrm>
    </dsp:sp>
    <dsp:sp modelId="{E8BBC95A-769D-4ED9-97C5-29146577B3E7}">
      <dsp:nvSpPr>
        <dsp:cNvPr id="0" name=""/>
        <dsp:cNvSpPr/>
      </dsp:nvSpPr>
      <dsp:spPr>
        <a:xfrm>
          <a:off x="3181992" y="434979"/>
          <a:ext cx="1139170" cy="1139170"/>
        </a:xfrm>
        <a:prstGeom prst="ellipse">
          <a:avLst/>
        </a:prstGeom>
        <a:solidFill>
          <a:schemeClr val="accent3">
            <a:alpha val="50000"/>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Property &amp; Housing</a:t>
          </a:r>
        </a:p>
      </dsp:txBody>
      <dsp:txXfrm>
        <a:off x="3348820" y="601807"/>
        <a:ext cx="805514" cy="805514"/>
      </dsp:txXfrm>
    </dsp:sp>
    <dsp:sp modelId="{E71FC293-E076-45EB-A260-E8C0A3EA9E27}">
      <dsp:nvSpPr>
        <dsp:cNvPr id="0" name=""/>
        <dsp:cNvSpPr/>
      </dsp:nvSpPr>
      <dsp:spPr>
        <a:xfrm>
          <a:off x="3616565" y="1484131"/>
          <a:ext cx="1139170" cy="1139170"/>
        </a:xfrm>
        <a:prstGeom prst="ellipse">
          <a:avLst/>
        </a:prstGeom>
        <a:solidFill>
          <a:schemeClr val="accent3">
            <a:alpha val="50000"/>
            <a:hueOff val="4218849"/>
            <a:satOff val="-6330"/>
            <a:lumOff val="-10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Community &amp; Place</a:t>
          </a:r>
        </a:p>
      </dsp:txBody>
      <dsp:txXfrm>
        <a:off x="3783393" y="1650959"/>
        <a:ext cx="805514" cy="805514"/>
      </dsp:txXfrm>
    </dsp:sp>
    <dsp:sp modelId="{D86924B1-F5A2-48EB-A668-D65D7E7BC313}">
      <dsp:nvSpPr>
        <dsp:cNvPr id="0" name=""/>
        <dsp:cNvSpPr/>
      </dsp:nvSpPr>
      <dsp:spPr>
        <a:xfrm>
          <a:off x="3181992" y="2533282"/>
          <a:ext cx="1139170" cy="1139170"/>
        </a:xfrm>
        <a:prstGeom prst="ellipse">
          <a:avLst/>
        </a:prstGeom>
        <a:solidFill>
          <a:schemeClr val="accent3">
            <a:alpha val="50000"/>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Performance &amp; Governance</a:t>
          </a:r>
        </a:p>
      </dsp:txBody>
      <dsp:txXfrm>
        <a:off x="3348820" y="2700110"/>
        <a:ext cx="805514" cy="805514"/>
      </dsp:txXfrm>
    </dsp:sp>
    <dsp:sp modelId="{D788021F-7211-4FA8-A2E4-B2385678DAFD}">
      <dsp:nvSpPr>
        <dsp:cNvPr id="0" name=""/>
        <dsp:cNvSpPr/>
      </dsp:nvSpPr>
      <dsp:spPr>
        <a:xfrm>
          <a:off x="2132841" y="2967855"/>
          <a:ext cx="1139170" cy="1139170"/>
        </a:xfrm>
        <a:prstGeom prst="ellipse">
          <a:avLst/>
        </a:prstGeom>
        <a:solidFill>
          <a:schemeClr val="accent3">
            <a:alpha val="50000"/>
            <a:hueOff val="7031415"/>
            <a:satOff val="-10550"/>
            <a:lumOff val="-17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Infrastructure, Environment &amp; Economy</a:t>
          </a:r>
        </a:p>
      </dsp:txBody>
      <dsp:txXfrm>
        <a:off x="2299669" y="3134683"/>
        <a:ext cx="805514" cy="805514"/>
      </dsp:txXfrm>
    </dsp:sp>
    <dsp:sp modelId="{74552E20-9159-4CA8-A453-14CB5079114C}">
      <dsp:nvSpPr>
        <dsp:cNvPr id="0" name=""/>
        <dsp:cNvSpPr/>
      </dsp:nvSpPr>
      <dsp:spPr>
        <a:xfrm>
          <a:off x="1083689" y="2533282"/>
          <a:ext cx="1139170" cy="1139170"/>
        </a:xfrm>
        <a:prstGeom prst="ellipse">
          <a:avLst/>
        </a:prstGeom>
        <a:solidFill>
          <a:schemeClr val="accent3">
            <a:alpha val="50000"/>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Health &amp; Social Care</a:t>
          </a:r>
        </a:p>
      </dsp:txBody>
      <dsp:txXfrm>
        <a:off x="1250517" y="2700110"/>
        <a:ext cx="805514" cy="805514"/>
      </dsp:txXfrm>
    </dsp:sp>
    <dsp:sp modelId="{765F0927-E846-4B50-804A-B5080C3AD535}">
      <dsp:nvSpPr>
        <dsp:cNvPr id="0" name=""/>
        <dsp:cNvSpPr/>
      </dsp:nvSpPr>
      <dsp:spPr>
        <a:xfrm>
          <a:off x="649116" y="1484131"/>
          <a:ext cx="1139170" cy="1139170"/>
        </a:xfrm>
        <a:prstGeom prst="ellipse">
          <a:avLst/>
        </a:prstGeom>
        <a:solidFill>
          <a:schemeClr val="accent3">
            <a:alpha val="50000"/>
            <a:hueOff val="9843981"/>
            <a:satOff val="-14770"/>
            <a:lumOff val="-2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Education &amp; Learning</a:t>
          </a:r>
        </a:p>
      </dsp:txBody>
      <dsp:txXfrm>
        <a:off x="815944" y="1650959"/>
        <a:ext cx="805514" cy="805514"/>
      </dsp:txXfrm>
    </dsp:sp>
    <dsp:sp modelId="{87A37FD1-DF94-4FF9-9296-9C724B2987FA}">
      <dsp:nvSpPr>
        <dsp:cNvPr id="0" name=""/>
        <dsp:cNvSpPr/>
      </dsp:nvSpPr>
      <dsp:spPr>
        <a:xfrm>
          <a:off x="1083689" y="434979"/>
          <a:ext cx="1139170" cy="1139170"/>
        </a:xfrm>
        <a:prstGeom prst="ellipse">
          <a:avLst/>
        </a:prstGeom>
        <a:solidFill>
          <a:schemeClr val="accent3">
            <a:alpha val="50000"/>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Resources &amp; Finance</a:t>
          </a:r>
        </a:p>
      </dsp:txBody>
      <dsp:txXfrm>
        <a:off x="1250517" y="601807"/>
        <a:ext cx="805514" cy="805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1C798F-7BE2-4A84-B03B-54FE1A1C0E91}">
      <dsp:nvSpPr>
        <dsp:cNvPr id="0" name=""/>
        <dsp:cNvSpPr/>
      </dsp:nvSpPr>
      <dsp:spPr>
        <a:xfrm rot="10800000">
          <a:off x="2022138" y="1049"/>
          <a:ext cx="7150135" cy="884658"/>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110" tIns="64770" rIns="120904" bIns="64770" numCol="1" spcCol="1270" anchor="ctr" anchorCtr="0">
          <a:noAutofit/>
        </a:bodyPr>
        <a:lstStyle/>
        <a:p>
          <a:pPr marL="0" lvl="0" indent="0" algn="ctr" defTabSz="755650">
            <a:lnSpc>
              <a:spcPct val="90000"/>
            </a:lnSpc>
            <a:spcBef>
              <a:spcPct val="0"/>
            </a:spcBef>
            <a:spcAft>
              <a:spcPct val="35000"/>
            </a:spcAft>
            <a:buNone/>
          </a:pPr>
          <a:r>
            <a:rPr lang="en-GB" sz="1700" kern="1200" dirty="0"/>
            <a:t>Organisational culture and resources – focussed on Council priorities, governance structures and resource availability;</a:t>
          </a:r>
        </a:p>
      </dsp:txBody>
      <dsp:txXfrm rot="10800000">
        <a:off x="2243302" y="1049"/>
        <a:ext cx="6928971" cy="884658"/>
      </dsp:txXfrm>
    </dsp:sp>
    <dsp:sp modelId="{EC663996-FB16-43A6-94EB-394B2B800239}">
      <dsp:nvSpPr>
        <dsp:cNvPr id="0" name=""/>
        <dsp:cNvSpPr/>
      </dsp:nvSpPr>
      <dsp:spPr>
        <a:xfrm>
          <a:off x="1579809" y="1049"/>
          <a:ext cx="884658" cy="88465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6B6C9C-EABF-45F5-BB5F-B6F02B4A849B}">
      <dsp:nvSpPr>
        <dsp:cNvPr id="0" name=""/>
        <dsp:cNvSpPr/>
      </dsp:nvSpPr>
      <dsp:spPr>
        <a:xfrm rot="10800000">
          <a:off x="2022138" y="1149784"/>
          <a:ext cx="7150135" cy="884658"/>
        </a:xfrm>
        <a:prstGeom prst="homePlate">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110" tIns="64770" rIns="120904" bIns="64770" numCol="1" spcCol="1270" anchor="ctr" anchorCtr="0">
          <a:noAutofit/>
        </a:bodyPr>
        <a:lstStyle/>
        <a:p>
          <a:pPr marL="0" lvl="0" indent="0" algn="ctr" defTabSz="755650">
            <a:lnSpc>
              <a:spcPct val="90000"/>
            </a:lnSpc>
            <a:spcBef>
              <a:spcPct val="0"/>
            </a:spcBef>
            <a:spcAft>
              <a:spcPct val="35000"/>
            </a:spcAft>
            <a:buNone/>
          </a:pPr>
          <a:r>
            <a:rPr lang="en-GB" sz="1700" kern="1200" dirty="0"/>
            <a:t>Understanding the challenge – develops the robust evidence base on risk and vulnerability to inform Council decision-making;</a:t>
          </a:r>
        </a:p>
      </dsp:txBody>
      <dsp:txXfrm rot="10800000">
        <a:off x="2243302" y="1149784"/>
        <a:ext cx="6928971" cy="884658"/>
      </dsp:txXfrm>
    </dsp:sp>
    <dsp:sp modelId="{20043FF6-F8B0-4D8B-AAF4-1AC42D6FDB53}">
      <dsp:nvSpPr>
        <dsp:cNvPr id="0" name=""/>
        <dsp:cNvSpPr/>
      </dsp:nvSpPr>
      <dsp:spPr>
        <a:xfrm>
          <a:off x="1579809" y="1149784"/>
          <a:ext cx="884658" cy="88465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8E4A63-976E-4F73-85E0-0AF84E4CF5AD}">
      <dsp:nvSpPr>
        <dsp:cNvPr id="0" name=""/>
        <dsp:cNvSpPr/>
      </dsp:nvSpPr>
      <dsp:spPr>
        <a:xfrm rot="10800000">
          <a:off x="2022138" y="2298520"/>
          <a:ext cx="7150135" cy="884658"/>
        </a:xfrm>
        <a:prstGeom prst="homePlate">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110" tIns="64770" rIns="120904" bIns="64770" numCol="1" spcCol="1270" anchor="ctr" anchorCtr="0">
          <a:noAutofit/>
        </a:bodyPr>
        <a:lstStyle/>
        <a:p>
          <a:pPr marL="0" lvl="0" indent="0" algn="ctr" defTabSz="755650">
            <a:lnSpc>
              <a:spcPct val="90000"/>
            </a:lnSpc>
            <a:spcBef>
              <a:spcPct val="0"/>
            </a:spcBef>
            <a:spcAft>
              <a:spcPct val="35000"/>
            </a:spcAft>
            <a:buNone/>
          </a:pPr>
          <a:r>
            <a:rPr lang="en-GB" sz="1700" kern="1200" dirty="0"/>
            <a:t>Planning and implementation – aligns adaptation with Highland Council objectives, options appraisal, adaptation strategy development and delivery;</a:t>
          </a:r>
        </a:p>
      </dsp:txBody>
      <dsp:txXfrm rot="10800000">
        <a:off x="2243302" y="2298520"/>
        <a:ext cx="6928971" cy="884658"/>
      </dsp:txXfrm>
    </dsp:sp>
    <dsp:sp modelId="{01903DC8-AF76-4D3D-8A58-A0B5E41E5EC8}">
      <dsp:nvSpPr>
        <dsp:cNvPr id="0" name=""/>
        <dsp:cNvSpPr/>
      </dsp:nvSpPr>
      <dsp:spPr>
        <a:xfrm>
          <a:off x="1579809" y="2298520"/>
          <a:ext cx="884658" cy="88465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54B2D6-DA0E-4BA2-98FE-5D610BC0DC2E}">
      <dsp:nvSpPr>
        <dsp:cNvPr id="0" name=""/>
        <dsp:cNvSpPr/>
      </dsp:nvSpPr>
      <dsp:spPr>
        <a:xfrm rot="10800000">
          <a:off x="2022138" y="3447255"/>
          <a:ext cx="7150135" cy="884658"/>
        </a:xfrm>
        <a:prstGeom prst="homePlat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110" tIns="64770" rIns="120904" bIns="64770" numCol="1" spcCol="1270" anchor="ctr" anchorCtr="0">
          <a:noAutofit/>
        </a:bodyPr>
        <a:lstStyle/>
        <a:p>
          <a:pPr marL="0" lvl="0" indent="0" algn="ctr" defTabSz="755650">
            <a:lnSpc>
              <a:spcPct val="90000"/>
            </a:lnSpc>
            <a:spcBef>
              <a:spcPct val="0"/>
            </a:spcBef>
            <a:spcAft>
              <a:spcPct val="35000"/>
            </a:spcAft>
            <a:buNone/>
          </a:pPr>
          <a:r>
            <a:rPr lang="en-GB" sz="1700" kern="1200"/>
            <a:t>Working together – fosters networking and collaboration for joint adaptation action to achieve shared adaptation outcomes.</a:t>
          </a:r>
        </a:p>
      </dsp:txBody>
      <dsp:txXfrm rot="10800000">
        <a:off x="2243302" y="3447255"/>
        <a:ext cx="6928971" cy="884658"/>
      </dsp:txXfrm>
    </dsp:sp>
    <dsp:sp modelId="{28E1A755-268D-4592-BA13-52C2B25FB8F3}">
      <dsp:nvSpPr>
        <dsp:cNvPr id="0" name=""/>
        <dsp:cNvSpPr/>
      </dsp:nvSpPr>
      <dsp:spPr>
        <a:xfrm>
          <a:off x="1579809" y="3447255"/>
          <a:ext cx="884658" cy="88465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7B0C9-C0A2-4E74-9B17-9B73FF5A7856}" type="datetimeFigureOut">
              <a:rPr lang="en-GB" smtClean="0"/>
              <a:t>13/04/2023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C9826E-14E1-48C9-9135-C1473C8BAB4C}" type="slidenum">
              <a:rPr lang="en-GB" smtClean="0"/>
              <a:t>‹#›</a:t>
            </a:fld>
            <a:endParaRPr lang="en-GB"/>
          </a:p>
        </p:txBody>
      </p:sp>
    </p:spTree>
    <p:extLst>
      <p:ext uri="{BB962C8B-B14F-4D97-AF65-F5344CB8AC3E}">
        <p14:creationId xmlns:p14="http://schemas.microsoft.com/office/powerpoint/2010/main" val="299519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A229E0-43DD-43EA-966D-2620E1CD61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A229E0-43DD-43EA-966D-2620E1CD61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68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A229E0-43DD-43EA-966D-2620E1CD61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557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Adapting to climate change </a:t>
            </a:r>
          </a:p>
          <a:p>
            <a:pPr marL="171450" indent="-171450">
              <a:buFont typeface="Arial" panose="020B0604020202020204" pitchFamily="34" charset="0"/>
              <a:buChar char="•"/>
            </a:pPr>
            <a:r>
              <a:rPr lang="en-GB" b="0" dirty="0">
                <a:solidFill>
                  <a:schemeClr val="accent2"/>
                </a:solidFill>
              </a:rPr>
              <a:t>Climate change is here as mentioned in Anna and Emma’s presentations and we are feeling the effects of it more intensely. </a:t>
            </a:r>
            <a:r>
              <a:rPr lang="en-GB" sz="1800" i="0" dirty="0">
                <a:effectLst/>
                <a:latin typeface="Arial" panose="020B0604020202020204" pitchFamily="34" charset="0"/>
                <a:ea typeface="MS Mincho" panose="02020609040205080304" pitchFamily="49" charset="-128"/>
              </a:rPr>
              <a:t>All public bodies need to be resilient to the future climate and to plan for business continuity in relation to the delivery of their functions and the services they deliver to the wider community’</a:t>
            </a:r>
            <a:endParaRPr lang="en-GB" b="0" i="0" dirty="0">
              <a:solidFill>
                <a:schemeClr val="accent2"/>
              </a:solidFill>
            </a:endParaRPr>
          </a:p>
          <a:p>
            <a:pPr marL="0" indent="0">
              <a:buFont typeface="Arial" panose="020B0604020202020204" pitchFamily="34" charset="0"/>
              <a:buNone/>
            </a:pPr>
            <a:r>
              <a:rPr lang="en-GB" b="1" dirty="0">
                <a:solidFill>
                  <a:schemeClr val="accent2"/>
                </a:solidFill>
              </a:rPr>
              <a:t>Climate resilient</a:t>
            </a:r>
          </a:p>
          <a:p>
            <a:pPr marL="171450" indent="-171450">
              <a:buFont typeface="Arial" panose="020B0604020202020204" pitchFamily="34" charset="0"/>
              <a:buChar char="•"/>
            </a:pPr>
            <a:r>
              <a:rPr lang="en-GB" dirty="0">
                <a:solidFill>
                  <a:schemeClr val="accent2"/>
                </a:solidFill>
              </a:rPr>
              <a:t>Climate justice and the just transition</a:t>
            </a:r>
          </a:p>
          <a:p>
            <a:pPr marL="171450" indent="-171450">
              <a:buFont typeface="Arial" panose="020B0604020202020204" pitchFamily="34" charset="0"/>
              <a:buChar char="•"/>
            </a:pPr>
            <a:r>
              <a:rPr lang="en-GB" dirty="0">
                <a:solidFill>
                  <a:schemeClr val="accent2"/>
                </a:solidFill>
              </a:rPr>
              <a:t>Delivering co-benefits – undertaking an action which no only improves for example flooding but enhances wildlife, creates an environment where people can enjoy nature and improved mental and physical wellbeing.</a:t>
            </a:r>
          </a:p>
          <a:p>
            <a:pPr marL="0" indent="0">
              <a:buFont typeface="Arial" panose="020B0604020202020204" pitchFamily="34" charset="0"/>
              <a:buNone/>
            </a:pPr>
            <a:r>
              <a:rPr lang="en-GB" b="1" dirty="0">
                <a:solidFill>
                  <a:schemeClr val="accent2"/>
                </a:solidFill>
              </a:rPr>
              <a:t>Legislative and policy drivers</a:t>
            </a:r>
          </a:p>
          <a:p>
            <a:pPr marL="171450" indent="-171450">
              <a:buFont typeface="Arial" panose="020B0604020202020204" pitchFamily="34" charset="0"/>
              <a:buChar char="•"/>
            </a:pPr>
            <a:r>
              <a:rPr lang="en-GB" dirty="0">
                <a:solidFill>
                  <a:schemeClr val="accent2"/>
                </a:solidFill>
              </a:rPr>
              <a:t>Number of acts including the Civil Continencies Act 2004, Flood Risk Management Act 2009, and climate change act 2009</a:t>
            </a:r>
          </a:p>
          <a:p>
            <a:pPr marL="171450" indent="-171450">
              <a:buFont typeface="Arial" panose="020B0604020202020204" pitchFamily="34" charset="0"/>
              <a:buChar char="•"/>
            </a:pPr>
            <a:r>
              <a:rPr lang="en-GB" dirty="0">
                <a:solidFill>
                  <a:schemeClr val="accent2"/>
                </a:solidFill>
              </a:rPr>
              <a:t>Public Bodies Duties reporting – show how we are aligning with the outcomes from the SCCAP2 outcomes</a:t>
            </a:r>
          </a:p>
          <a:p>
            <a:pPr marL="171450" indent="-171450">
              <a:buFont typeface="Arial" panose="020B0604020202020204" pitchFamily="34" charset="0"/>
              <a:buChar char="•"/>
            </a:pPr>
            <a:r>
              <a:rPr lang="en-GB" dirty="0">
                <a:solidFill>
                  <a:schemeClr val="accent2"/>
                </a:solidFill>
              </a:rPr>
              <a:t>Corporate Risk under Climate change and ecological emergency – mitigating action is to produce an adaptation strategy and action plan</a:t>
            </a:r>
          </a:p>
          <a:p>
            <a:pPr marL="0" indent="0">
              <a:buFont typeface="Arial" panose="020B0604020202020204" pitchFamily="34" charset="0"/>
              <a:buNone/>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A229E0-43DD-43EA-966D-2620E1CD61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789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A229E0-43DD-43EA-966D-2620E1CD61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146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A229E0-43DD-43EA-966D-2620E1CD61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514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A229E0-43DD-43EA-966D-2620E1CD61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745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A229E0-43DD-43EA-966D-2620E1CD61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058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A229E0-43DD-43EA-966D-2620E1CD61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462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A229E0-43DD-43EA-966D-2620E1CD61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228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661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Layout + Sub-title -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sp>
        <p:nvSpPr>
          <p:cNvPr id="3" name="Content Placeholder 2"/>
          <p:cNvSpPr>
            <a:spLocks noGrp="1"/>
          </p:cNvSpPr>
          <p:nvPr>
            <p:ph idx="1" hasCustomPrompt="1"/>
          </p:nvPr>
        </p:nvSpPr>
        <p:spPr>
          <a:xfrm>
            <a:off x="1007435" y="1772816"/>
            <a:ext cx="4992555" cy="4680520"/>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p:cNvCxnSpPr/>
          <p:nvPr userDrawn="1"/>
        </p:nvCxnSpPr>
        <p:spPr bwMode="auto">
          <a:xfrm>
            <a:off x="1199456" y="1052736"/>
            <a:ext cx="1017654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Content Placeholder 2"/>
          <p:cNvSpPr>
            <a:spLocks noGrp="1"/>
          </p:cNvSpPr>
          <p:nvPr>
            <p:ph idx="10" hasCustomPrompt="1"/>
          </p:nvPr>
        </p:nvSpPr>
        <p:spPr>
          <a:xfrm>
            <a:off x="1007435" y="1124744"/>
            <a:ext cx="10177131"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
        <p:nvSpPr>
          <p:cNvPr id="7" name="Content Placeholder 2"/>
          <p:cNvSpPr>
            <a:spLocks noGrp="1"/>
          </p:cNvSpPr>
          <p:nvPr>
            <p:ph idx="11" hasCustomPrompt="1"/>
          </p:nvPr>
        </p:nvSpPr>
        <p:spPr>
          <a:xfrm>
            <a:off x="6192011" y="1772816"/>
            <a:ext cx="4992555" cy="4680520"/>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32237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Layout + Sub-title - 2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354162"/>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a:t>
            </a:r>
            <a:br>
              <a:rPr lang="en-US"/>
            </a:br>
            <a:r>
              <a:rPr lang="en-US"/>
              <a:t>two line title</a:t>
            </a:r>
            <a:endParaRPr lang="en-GB"/>
          </a:p>
        </p:txBody>
      </p:sp>
      <p:sp>
        <p:nvSpPr>
          <p:cNvPr id="3" name="Content Placeholder 2"/>
          <p:cNvSpPr>
            <a:spLocks noGrp="1"/>
          </p:cNvSpPr>
          <p:nvPr>
            <p:ph idx="1" hasCustomPrompt="1"/>
          </p:nvPr>
        </p:nvSpPr>
        <p:spPr>
          <a:xfrm>
            <a:off x="1007435" y="2348880"/>
            <a:ext cx="4992555" cy="4104456"/>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p:cNvCxnSpPr/>
          <p:nvPr userDrawn="1"/>
        </p:nvCxnSpPr>
        <p:spPr bwMode="auto">
          <a:xfrm>
            <a:off x="1007435" y="1628800"/>
            <a:ext cx="10368565"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idx="10" hasCustomPrompt="1"/>
          </p:nvPr>
        </p:nvSpPr>
        <p:spPr>
          <a:xfrm>
            <a:off x="1007435" y="1700809"/>
            <a:ext cx="10177131"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
        <p:nvSpPr>
          <p:cNvPr id="7" name="Content Placeholder 2"/>
          <p:cNvSpPr>
            <a:spLocks noGrp="1"/>
          </p:cNvSpPr>
          <p:nvPr>
            <p:ph idx="11" hasCustomPrompt="1"/>
          </p:nvPr>
        </p:nvSpPr>
        <p:spPr>
          <a:xfrm>
            <a:off x="6192011" y="2348880"/>
            <a:ext cx="4992555" cy="4104456"/>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89131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Captio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24810" y="548680"/>
            <a:ext cx="3531031" cy="1162050"/>
          </a:xfrm>
          <a:prstGeom prst="rect">
            <a:avLst/>
          </a:prstGeom>
        </p:spPr>
        <p:txBody>
          <a:bodyPr anchor="b"/>
          <a:lstStyle>
            <a:lvl1pPr algn="l">
              <a:defRPr sz="2400" b="1">
                <a:latin typeface="Ebrima" panose="02000000000000000000" pitchFamily="2" charset="0"/>
                <a:ea typeface="Ebrima" panose="02000000000000000000" pitchFamily="2" charset="0"/>
                <a:cs typeface="Ebrima" panose="02000000000000000000" pitchFamily="2" charset="0"/>
              </a:defRPr>
            </a:lvl1pPr>
          </a:lstStyle>
          <a:p>
            <a:r>
              <a:rPr lang="en-US"/>
              <a:t>Click to edit caption title </a:t>
            </a:r>
            <a:endParaRPr lang="en-GB"/>
          </a:p>
        </p:txBody>
      </p:sp>
      <p:sp>
        <p:nvSpPr>
          <p:cNvPr id="4" name="Content Placeholder 2"/>
          <p:cNvSpPr>
            <a:spLocks noGrp="1"/>
          </p:cNvSpPr>
          <p:nvPr>
            <p:ph idx="1"/>
          </p:nvPr>
        </p:nvSpPr>
        <p:spPr>
          <a:xfrm>
            <a:off x="4847861" y="548681"/>
            <a:ext cx="6350496" cy="5853113"/>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0">
                <a:latin typeface="Ebrima" panose="02000000000000000000" pitchFamily="2" charset="0"/>
                <a:ea typeface="Ebrima" panose="02000000000000000000" pitchFamily="2" charset="0"/>
                <a:cs typeface="Ebrima" panose="02000000000000000000" pitchFamily="2" charset="0"/>
              </a:defRPr>
            </a:lvl4pPr>
            <a:lvl5pPr>
              <a:defRPr sz="1800">
                <a:latin typeface="Ebrima" panose="02000000000000000000" pitchFamily="2" charset="0"/>
                <a:ea typeface="Ebrima" panose="02000000000000000000" pitchFamily="2" charset="0"/>
                <a:cs typeface="Ebrima" panose="02000000000000000000"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3"/>
          <p:cNvSpPr>
            <a:spLocks noGrp="1"/>
          </p:cNvSpPr>
          <p:nvPr>
            <p:ph type="body" sz="half" idx="2" hasCustomPrompt="1"/>
          </p:nvPr>
        </p:nvSpPr>
        <p:spPr>
          <a:xfrm>
            <a:off x="1124810" y="1710731"/>
            <a:ext cx="3531031" cy="4691063"/>
          </a:xfrm>
          <a:prstGeom prst="rect">
            <a:avLst/>
          </a:prstGeom>
        </p:spPr>
        <p:txBody>
          <a:bodyPr/>
          <a:lstStyle>
            <a:lvl1pPr marL="0" indent="0">
              <a:buNone/>
              <a:defRPr sz="1800" baseline="0">
                <a:latin typeface="Ebrima" panose="02000000000000000000" pitchFamily="2" charset="0"/>
                <a:ea typeface="Ebrima" panose="02000000000000000000" pitchFamily="2" charset="0"/>
                <a:cs typeface="Ebrima"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body text</a:t>
            </a:r>
          </a:p>
        </p:txBody>
      </p:sp>
    </p:spTree>
    <p:extLst>
      <p:ext uri="{BB962C8B-B14F-4D97-AF65-F5344CB8AC3E}">
        <p14:creationId xmlns:p14="http://schemas.microsoft.com/office/powerpoint/2010/main" val="3577361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389717" y="5153744"/>
            <a:ext cx="7315200" cy="566738"/>
          </a:xfrm>
          <a:prstGeom prst="rect">
            <a:avLst/>
          </a:prstGeom>
        </p:spPr>
        <p:txBody>
          <a:bodyPr anchor="b"/>
          <a:lstStyle>
            <a:lvl1pPr algn="l">
              <a:defRPr sz="2400" b="1">
                <a:latin typeface="Ebrima" panose="02000000000000000000" pitchFamily="2" charset="0"/>
                <a:ea typeface="Ebrima" panose="02000000000000000000" pitchFamily="2" charset="0"/>
                <a:cs typeface="Ebrima" panose="02000000000000000000" pitchFamily="2" charset="0"/>
              </a:defRPr>
            </a:lvl1pPr>
          </a:lstStyle>
          <a:p>
            <a:r>
              <a:rPr lang="en-US"/>
              <a:t>Click to edit photo title</a:t>
            </a:r>
            <a:endParaRPr lang="en-GB"/>
          </a:p>
        </p:txBody>
      </p:sp>
      <p:sp>
        <p:nvSpPr>
          <p:cNvPr id="4" name="Picture Placeholder 2"/>
          <p:cNvSpPr>
            <a:spLocks noGrp="1"/>
          </p:cNvSpPr>
          <p:nvPr>
            <p:ph type="pic" idx="1"/>
          </p:nvPr>
        </p:nvSpPr>
        <p:spPr>
          <a:xfrm>
            <a:off x="2389717" y="612775"/>
            <a:ext cx="7315200" cy="4472409"/>
          </a:xfrm>
          <a:prstGeom prst="rect">
            <a:avLst/>
          </a:prstGeom>
        </p:spPr>
        <p:txBody>
          <a:bodyPr/>
          <a:lstStyle>
            <a:lvl1pPr marL="0" indent="0">
              <a:buNone/>
              <a:defRPr sz="3200">
                <a:latin typeface="Ebrima" panose="02000000000000000000" pitchFamily="2" charset="0"/>
                <a:ea typeface="Ebrima" panose="02000000000000000000" pitchFamily="2" charset="0"/>
                <a:cs typeface="Ebrima"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Text Placeholder 3"/>
          <p:cNvSpPr>
            <a:spLocks noGrp="1"/>
          </p:cNvSpPr>
          <p:nvPr>
            <p:ph type="body" sz="half" idx="2" hasCustomPrompt="1"/>
          </p:nvPr>
        </p:nvSpPr>
        <p:spPr>
          <a:xfrm>
            <a:off x="2389717" y="5720482"/>
            <a:ext cx="7315200" cy="876870"/>
          </a:xfrm>
          <a:prstGeom prst="rect">
            <a:avLst/>
          </a:prstGeom>
        </p:spPr>
        <p:txBody>
          <a:bodyPr/>
          <a:lstStyle>
            <a:lvl1pPr marL="0" indent="0">
              <a:buNone/>
              <a:defRPr sz="1800" baseline="0">
                <a:latin typeface="Ebrima" panose="02000000000000000000" pitchFamily="2" charset="0"/>
                <a:ea typeface="Ebrima" panose="02000000000000000000" pitchFamily="2" charset="0"/>
                <a:cs typeface="Ebrima"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photo description</a:t>
            </a:r>
          </a:p>
        </p:txBody>
      </p:sp>
    </p:spTree>
    <p:extLst>
      <p:ext uri="{BB962C8B-B14F-4D97-AF65-F5344CB8AC3E}">
        <p14:creationId xmlns:p14="http://schemas.microsoft.com/office/powerpoint/2010/main" val="15742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Line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cxnSp>
        <p:nvCxnSpPr>
          <p:cNvPr id="3" name="Straight Connector 2"/>
          <p:cNvCxnSpPr/>
          <p:nvPr userDrawn="1"/>
        </p:nvCxnSpPr>
        <p:spPr bwMode="auto">
          <a:xfrm>
            <a:off x="1199456" y="1052736"/>
            <a:ext cx="1017654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832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Line Title onl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 y="274638"/>
            <a:ext cx="10972800" cy="1354162"/>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a:t>
            </a:r>
            <a:br>
              <a:rPr lang="en-US"/>
            </a:br>
            <a:r>
              <a:rPr lang="en-US"/>
              <a:t>two line title</a:t>
            </a:r>
            <a:endParaRPr lang="en-GB"/>
          </a:p>
        </p:txBody>
      </p:sp>
      <p:cxnSp>
        <p:nvCxnSpPr>
          <p:cNvPr id="5" name="Straight Connector 4"/>
          <p:cNvCxnSpPr/>
          <p:nvPr userDrawn="1"/>
        </p:nvCxnSpPr>
        <p:spPr bwMode="auto">
          <a:xfrm>
            <a:off x="1007435" y="1628800"/>
            <a:ext cx="10368565"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807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 line title">
    <p:spTree>
      <p:nvGrpSpPr>
        <p:cNvPr id="1" name=""/>
        <p:cNvGrpSpPr/>
        <p:nvPr/>
      </p:nvGrpSpPr>
      <p:grpSpPr>
        <a:xfrm>
          <a:off x="0" y="0"/>
          <a:ext cx="0" cy="0"/>
          <a:chOff x="0" y="0"/>
          <a:chExt cx="0" cy="0"/>
        </a:xfrm>
      </p:grpSpPr>
      <p:cxnSp>
        <p:nvCxnSpPr>
          <p:cNvPr id="3" name="Straight Connector 2"/>
          <p:cNvCxnSpPr/>
          <p:nvPr userDrawn="1"/>
        </p:nvCxnSpPr>
        <p:spPr bwMode="auto">
          <a:xfrm>
            <a:off x="1199456" y="1052736"/>
            <a:ext cx="1017654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609600" y="274638"/>
            <a:ext cx="109728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 </a:t>
            </a:r>
            <a:endParaRPr lang="en-GB"/>
          </a:p>
        </p:txBody>
      </p:sp>
      <p:sp>
        <p:nvSpPr>
          <p:cNvPr id="6" name="Content Placeholder 2"/>
          <p:cNvSpPr>
            <a:spLocks noGrp="1"/>
          </p:cNvSpPr>
          <p:nvPr>
            <p:ph idx="1" hasCustomPrompt="1"/>
          </p:nvPr>
        </p:nvSpPr>
        <p:spPr>
          <a:xfrm>
            <a:off x="1021227" y="1772816"/>
            <a:ext cx="10163339" cy="468052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baseline="0">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body text</a:t>
            </a:r>
          </a:p>
          <a:p>
            <a:pPr lvl="0"/>
            <a:endParaRPr lang="en-US"/>
          </a:p>
          <a:p>
            <a:pPr lvl="0"/>
            <a:r>
              <a:rPr lang="en-US"/>
              <a:t>Click to edit bullet lists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idx="10" hasCustomPrompt="1"/>
          </p:nvPr>
        </p:nvSpPr>
        <p:spPr>
          <a:xfrm>
            <a:off x="1007435" y="1124744"/>
            <a:ext cx="10177131"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Tree>
    <p:extLst>
      <p:ext uri="{BB962C8B-B14F-4D97-AF65-F5344CB8AC3E}">
        <p14:creationId xmlns:p14="http://schemas.microsoft.com/office/powerpoint/2010/main" val="399050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line title">
    <p:spTree>
      <p:nvGrpSpPr>
        <p:cNvPr id="1" name=""/>
        <p:cNvGrpSpPr/>
        <p:nvPr/>
      </p:nvGrpSpPr>
      <p:grpSpPr>
        <a:xfrm>
          <a:off x="0" y="0"/>
          <a:ext cx="0" cy="0"/>
          <a:chOff x="0" y="0"/>
          <a:chExt cx="0" cy="0"/>
        </a:xfrm>
      </p:grpSpPr>
      <p:cxnSp>
        <p:nvCxnSpPr>
          <p:cNvPr id="3" name="Straight Connector 2"/>
          <p:cNvCxnSpPr/>
          <p:nvPr userDrawn="1"/>
        </p:nvCxnSpPr>
        <p:spPr bwMode="auto">
          <a:xfrm>
            <a:off x="1007435" y="1628800"/>
            <a:ext cx="10368565"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609600" y="274638"/>
            <a:ext cx="10972800" cy="1210146"/>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a:t>
            </a:r>
            <a:br>
              <a:rPr lang="en-US"/>
            </a:br>
            <a:r>
              <a:rPr lang="en-US"/>
              <a:t>Two line title</a:t>
            </a:r>
            <a:endParaRPr lang="en-GB"/>
          </a:p>
        </p:txBody>
      </p:sp>
      <p:sp>
        <p:nvSpPr>
          <p:cNvPr id="6" name="Content Placeholder 2"/>
          <p:cNvSpPr>
            <a:spLocks noGrp="1"/>
          </p:cNvSpPr>
          <p:nvPr>
            <p:ph idx="1" hasCustomPrompt="1"/>
          </p:nvPr>
        </p:nvSpPr>
        <p:spPr>
          <a:xfrm>
            <a:off x="1007435" y="2348881"/>
            <a:ext cx="10177131" cy="4032449"/>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baseline="0">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lvl="0"/>
            <a:r>
              <a:rPr lang="en-US"/>
              <a:t>Click to edit body text</a:t>
            </a:r>
          </a:p>
          <a:p>
            <a:pPr lvl="0"/>
            <a:endParaRPr lang="en-US"/>
          </a:p>
          <a:p>
            <a:pPr lvl="0"/>
            <a:r>
              <a:rPr lang="en-US"/>
              <a:t>Click to edit bullet lists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idx="10" hasCustomPrompt="1"/>
          </p:nvPr>
        </p:nvSpPr>
        <p:spPr>
          <a:xfrm>
            <a:off x="1007435" y="1700809"/>
            <a:ext cx="10177131"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Tree>
    <p:extLst>
      <p:ext uri="{BB962C8B-B14F-4D97-AF65-F5344CB8AC3E}">
        <p14:creationId xmlns:p14="http://schemas.microsoft.com/office/powerpoint/2010/main" val="2960830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List -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sp>
        <p:nvSpPr>
          <p:cNvPr id="3" name="Content Placeholder 2"/>
          <p:cNvSpPr>
            <a:spLocks noGrp="1"/>
          </p:cNvSpPr>
          <p:nvPr>
            <p:ph idx="1" hasCustomPrompt="1"/>
          </p:nvPr>
        </p:nvSpPr>
        <p:spPr>
          <a:xfrm>
            <a:off x="1007435" y="1196752"/>
            <a:ext cx="10177131" cy="5256584"/>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p:cNvCxnSpPr/>
          <p:nvPr userDrawn="1"/>
        </p:nvCxnSpPr>
        <p:spPr bwMode="auto">
          <a:xfrm>
            <a:off x="1199456" y="1052736"/>
            <a:ext cx="1017654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408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List - 2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354162"/>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a:t>
            </a:r>
            <a:br>
              <a:rPr lang="en-US"/>
            </a:br>
            <a:r>
              <a:rPr lang="en-US"/>
              <a:t>two line title</a:t>
            </a:r>
            <a:endParaRPr lang="en-GB"/>
          </a:p>
        </p:txBody>
      </p:sp>
      <p:sp>
        <p:nvSpPr>
          <p:cNvPr id="3" name="Content Placeholder 2"/>
          <p:cNvSpPr>
            <a:spLocks noGrp="1"/>
          </p:cNvSpPr>
          <p:nvPr>
            <p:ph idx="1" hasCustomPrompt="1"/>
          </p:nvPr>
        </p:nvSpPr>
        <p:spPr>
          <a:xfrm>
            <a:off x="1007435" y="1772816"/>
            <a:ext cx="10177131" cy="4680520"/>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p:cNvCxnSpPr/>
          <p:nvPr userDrawn="1"/>
        </p:nvCxnSpPr>
        <p:spPr bwMode="auto">
          <a:xfrm>
            <a:off x="1007435" y="1628800"/>
            <a:ext cx="10368565"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308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List + Sub-title -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one line title</a:t>
            </a:r>
            <a:endParaRPr lang="en-GB"/>
          </a:p>
        </p:txBody>
      </p:sp>
      <p:sp>
        <p:nvSpPr>
          <p:cNvPr id="3" name="Content Placeholder 2"/>
          <p:cNvSpPr>
            <a:spLocks noGrp="1"/>
          </p:cNvSpPr>
          <p:nvPr>
            <p:ph idx="1" hasCustomPrompt="1"/>
          </p:nvPr>
        </p:nvSpPr>
        <p:spPr>
          <a:xfrm>
            <a:off x="1007435" y="1772816"/>
            <a:ext cx="10177131" cy="4680520"/>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p:cNvCxnSpPr/>
          <p:nvPr userDrawn="1"/>
        </p:nvCxnSpPr>
        <p:spPr bwMode="auto">
          <a:xfrm>
            <a:off x="1199456" y="1052736"/>
            <a:ext cx="1017654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Content Placeholder 2"/>
          <p:cNvSpPr>
            <a:spLocks noGrp="1"/>
          </p:cNvSpPr>
          <p:nvPr>
            <p:ph idx="10" hasCustomPrompt="1"/>
          </p:nvPr>
        </p:nvSpPr>
        <p:spPr>
          <a:xfrm>
            <a:off x="1007435" y="1124744"/>
            <a:ext cx="10177131"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Tree>
    <p:extLst>
      <p:ext uri="{BB962C8B-B14F-4D97-AF65-F5344CB8AC3E}">
        <p14:creationId xmlns:p14="http://schemas.microsoft.com/office/powerpoint/2010/main" val="2003873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 + sub-title - 2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354162"/>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a:t>Click to edit </a:t>
            </a:r>
            <a:br>
              <a:rPr lang="en-US"/>
            </a:br>
            <a:r>
              <a:rPr lang="en-US"/>
              <a:t>two line title</a:t>
            </a:r>
            <a:endParaRPr lang="en-GB"/>
          </a:p>
        </p:txBody>
      </p:sp>
      <p:sp>
        <p:nvSpPr>
          <p:cNvPr id="3" name="Content Placeholder 2"/>
          <p:cNvSpPr>
            <a:spLocks noGrp="1"/>
          </p:cNvSpPr>
          <p:nvPr>
            <p:ph idx="1" hasCustomPrompt="1"/>
          </p:nvPr>
        </p:nvSpPr>
        <p:spPr>
          <a:xfrm>
            <a:off x="1007435" y="2348880"/>
            <a:ext cx="10177131" cy="4104456"/>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bullet list</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p:cNvCxnSpPr/>
          <p:nvPr userDrawn="1"/>
        </p:nvCxnSpPr>
        <p:spPr bwMode="auto">
          <a:xfrm>
            <a:off x="1007435" y="1628800"/>
            <a:ext cx="10368565"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idx="10" hasCustomPrompt="1"/>
          </p:nvPr>
        </p:nvSpPr>
        <p:spPr>
          <a:xfrm>
            <a:off x="1007435" y="1700809"/>
            <a:ext cx="10177131"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a:p>
        </p:txBody>
      </p:sp>
    </p:spTree>
    <p:extLst>
      <p:ext uri="{BB962C8B-B14F-4D97-AF65-F5344CB8AC3E}">
        <p14:creationId xmlns:p14="http://schemas.microsoft.com/office/powerpoint/2010/main" val="2080078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0"/>
            <a:ext cx="1830039" cy="2376000"/>
          </a:xfrm>
          <a:prstGeom prst="rect">
            <a:avLst/>
          </a:prstGeom>
        </p:spPr>
      </p:pic>
      <p:pic>
        <p:nvPicPr>
          <p:cNvPr id="8" name="Picture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363053" y="4482000"/>
            <a:ext cx="1828948" cy="2376000"/>
          </a:xfrm>
          <a:prstGeom prst="rect">
            <a:avLst/>
          </a:prstGeom>
        </p:spPr>
      </p:pic>
    </p:spTree>
    <p:extLst>
      <p:ext uri="{BB962C8B-B14F-4D97-AF65-F5344CB8AC3E}">
        <p14:creationId xmlns:p14="http://schemas.microsoft.com/office/powerpoint/2010/main" val="30641970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C80F584-24E1-4F78-AA6B-93C2F5953579}"/>
              </a:ext>
            </a:extLst>
          </p:cNvPr>
          <p:cNvSpPr>
            <a:spLocks noGrp="1"/>
          </p:cNvSpPr>
          <p:nvPr>
            <p:ph type="title"/>
          </p:nvPr>
        </p:nvSpPr>
        <p:spPr>
          <a:xfrm>
            <a:off x="1147622" y="3203698"/>
            <a:ext cx="9896753" cy="1044208"/>
          </a:xfrm>
        </p:spPr>
        <p:txBody>
          <a:bodyPr/>
          <a:lstStyle/>
          <a:p>
            <a:pPr algn="ctr"/>
            <a:r>
              <a:rPr lang="en-GB" sz="5400" dirty="0">
                <a:solidFill>
                  <a:srgbClr val="492F92"/>
                </a:solidFill>
              </a:rPr>
              <a:t>The Highland Council</a:t>
            </a:r>
            <a:br>
              <a:rPr lang="en-GB" sz="5400" dirty="0">
                <a:solidFill>
                  <a:srgbClr val="492F92"/>
                </a:solidFill>
              </a:rPr>
            </a:br>
            <a:r>
              <a:rPr lang="en-GB" sz="3200" dirty="0">
                <a:solidFill>
                  <a:srgbClr val="492F92"/>
                </a:solidFill>
              </a:rPr>
              <a:t>Climate Change Adaptation</a:t>
            </a:r>
            <a:br>
              <a:rPr lang="en-GB" sz="3200" dirty="0">
                <a:solidFill>
                  <a:srgbClr val="492F92"/>
                </a:solidFill>
              </a:rPr>
            </a:br>
            <a:r>
              <a:rPr lang="en-GB" sz="1600" dirty="0">
                <a:solidFill>
                  <a:srgbClr val="492F92"/>
                </a:solidFill>
              </a:rPr>
              <a:t>Katie Andrews</a:t>
            </a:r>
          </a:p>
        </p:txBody>
      </p:sp>
      <p:pic>
        <p:nvPicPr>
          <p:cNvPr id="1026" name="Picture 2" descr="Wick access road saved from being washed away by sea">
            <a:extLst>
              <a:ext uri="{FF2B5EF4-FFF2-40B4-BE49-F238E27FC236}">
                <a16:creationId xmlns:a16="http://schemas.microsoft.com/office/drawing/2014/main" id="{94D958CF-BF18-409A-BB86-5F69ADD98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1658" y="532308"/>
            <a:ext cx="3122357" cy="2077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ighland Council asks for emergency storm damage funds - BBC News">
            <a:extLst>
              <a:ext uri="{FF2B5EF4-FFF2-40B4-BE49-F238E27FC236}">
                <a16:creationId xmlns:a16="http://schemas.microsoft.com/office/drawing/2014/main" id="{8E497B73-F9CF-46BD-8688-A5773B6B9A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082" y="4433452"/>
            <a:ext cx="3671917" cy="20989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A46DDF3-0739-49ED-9DC4-AFE79E432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7403" y="532308"/>
            <a:ext cx="3122358" cy="20777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orm brings floods to the Highlands | Scotland | The Times">
            <a:extLst>
              <a:ext uri="{FF2B5EF4-FFF2-40B4-BE49-F238E27FC236}">
                <a16:creationId xmlns:a16="http://schemas.microsoft.com/office/drawing/2014/main" id="{C25D9DE1-FE51-4A08-A84A-CF6F5AFA79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9531" y="532308"/>
            <a:ext cx="3122357" cy="20777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F4E63F7-A947-4A02-9AC2-722F4C8D6E40}"/>
              </a:ext>
            </a:extLst>
          </p:cNvPr>
          <p:cNvPicPr>
            <a:picLocks noChangeAspect="1"/>
          </p:cNvPicPr>
          <p:nvPr/>
        </p:nvPicPr>
        <p:blipFill>
          <a:blip r:embed="rId7"/>
          <a:stretch>
            <a:fillRect/>
          </a:stretch>
        </p:blipFill>
        <p:spPr>
          <a:xfrm>
            <a:off x="6615703" y="4433452"/>
            <a:ext cx="3671918" cy="2112263"/>
          </a:xfrm>
          <a:prstGeom prst="rect">
            <a:avLst/>
          </a:prstGeom>
        </p:spPr>
      </p:pic>
    </p:spTree>
    <p:extLst>
      <p:ext uri="{BB962C8B-B14F-4D97-AF65-F5344CB8AC3E}">
        <p14:creationId xmlns:p14="http://schemas.microsoft.com/office/powerpoint/2010/main" val="171065129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FF61C-6092-43CA-9B01-319B0BC833AA}"/>
              </a:ext>
            </a:extLst>
          </p:cNvPr>
          <p:cNvSpPr>
            <a:spLocks noGrp="1"/>
          </p:cNvSpPr>
          <p:nvPr>
            <p:ph type="title"/>
          </p:nvPr>
        </p:nvSpPr>
        <p:spPr>
          <a:xfrm>
            <a:off x="609600" y="518056"/>
            <a:ext cx="10972800" cy="1354162"/>
          </a:xfrm>
        </p:spPr>
        <p:txBody>
          <a:bodyPr/>
          <a:lstStyle/>
          <a:p>
            <a:r>
              <a:rPr lang="en-GB" dirty="0"/>
              <a:t>Planning &amp; Implementation</a:t>
            </a:r>
          </a:p>
        </p:txBody>
      </p:sp>
      <p:pic>
        <p:nvPicPr>
          <p:cNvPr id="4" name="Picture 3">
            <a:extLst>
              <a:ext uri="{FF2B5EF4-FFF2-40B4-BE49-F238E27FC236}">
                <a16:creationId xmlns:a16="http://schemas.microsoft.com/office/drawing/2014/main" id="{18102777-021D-4539-9BBD-AB76C7238CBB}"/>
              </a:ext>
            </a:extLst>
          </p:cNvPr>
          <p:cNvPicPr>
            <a:picLocks noChangeAspect="1"/>
          </p:cNvPicPr>
          <p:nvPr/>
        </p:nvPicPr>
        <p:blipFill>
          <a:blip r:embed="rId3"/>
          <a:stretch>
            <a:fillRect/>
          </a:stretch>
        </p:blipFill>
        <p:spPr>
          <a:xfrm>
            <a:off x="1024128" y="1738312"/>
            <a:ext cx="10186416" cy="3876104"/>
          </a:xfrm>
          <a:prstGeom prst="rect">
            <a:avLst/>
          </a:prstGeom>
        </p:spPr>
      </p:pic>
    </p:spTree>
    <p:extLst>
      <p:ext uri="{BB962C8B-B14F-4D97-AF65-F5344CB8AC3E}">
        <p14:creationId xmlns:p14="http://schemas.microsoft.com/office/powerpoint/2010/main" val="1453657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D1357-6CC1-4666-8C48-7C32F59E77A7}"/>
              </a:ext>
            </a:extLst>
          </p:cNvPr>
          <p:cNvSpPr>
            <a:spLocks noGrp="1"/>
          </p:cNvSpPr>
          <p:nvPr>
            <p:ph type="title"/>
          </p:nvPr>
        </p:nvSpPr>
        <p:spPr>
          <a:xfrm>
            <a:off x="609600" y="398533"/>
            <a:ext cx="10972800" cy="1354162"/>
          </a:xfrm>
        </p:spPr>
        <p:txBody>
          <a:bodyPr/>
          <a:lstStyle/>
          <a:p>
            <a:r>
              <a:rPr lang="en-GB" dirty="0"/>
              <a:t>Working Together</a:t>
            </a:r>
          </a:p>
        </p:txBody>
      </p:sp>
      <p:pic>
        <p:nvPicPr>
          <p:cNvPr id="5" name="Picture 4">
            <a:extLst>
              <a:ext uri="{FF2B5EF4-FFF2-40B4-BE49-F238E27FC236}">
                <a16:creationId xmlns:a16="http://schemas.microsoft.com/office/drawing/2014/main" id="{06D8D19E-53CD-4215-AA86-71B5C931ACC2}"/>
              </a:ext>
            </a:extLst>
          </p:cNvPr>
          <p:cNvPicPr>
            <a:picLocks noChangeAspect="1"/>
          </p:cNvPicPr>
          <p:nvPr/>
        </p:nvPicPr>
        <p:blipFill>
          <a:blip r:embed="rId3"/>
          <a:stretch>
            <a:fillRect/>
          </a:stretch>
        </p:blipFill>
        <p:spPr>
          <a:xfrm>
            <a:off x="1038578" y="1928812"/>
            <a:ext cx="10239022" cy="3512432"/>
          </a:xfrm>
          <a:prstGeom prst="rect">
            <a:avLst/>
          </a:prstGeom>
        </p:spPr>
      </p:pic>
    </p:spTree>
    <p:extLst>
      <p:ext uri="{BB962C8B-B14F-4D97-AF65-F5344CB8AC3E}">
        <p14:creationId xmlns:p14="http://schemas.microsoft.com/office/powerpoint/2010/main" val="419701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9A461-7FFE-46E4-B48D-3F9EDE613ED7}"/>
              </a:ext>
            </a:extLst>
          </p:cNvPr>
          <p:cNvSpPr>
            <a:spLocks noGrp="1"/>
          </p:cNvSpPr>
          <p:nvPr>
            <p:ph type="title"/>
          </p:nvPr>
        </p:nvSpPr>
        <p:spPr/>
        <p:txBody>
          <a:bodyPr/>
          <a:lstStyle/>
          <a:p>
            <a:r>
              <a:rPr lang="en-GB" dirty="0"/>
              <a:t>Next Steps &amp; Future Actions</a:t>
            </a:r>
          </a:p>
        </p:txBody>
      </p:sp>
      <p:sp>
        <p:nvSpPr>
          <p:cNvPr id="4" name="Content Placeholder 2">
            <a:extLst>
              <a:ext uri="{FF2B5EF4-FFF2-40B4-BE49-F238E27FC236}">
                <a16:creationId xmlns:a16="http://schemas.microsoft.com/office/drawing/2014/main" id="{6BD777E3-18B9-49C7-A86D-65CAD1D038D2}"/>
              </a:ext>
            </a:extLst>
          </p:cNvPr>
          <p:cNvSpPr>
            <a:spLocks noGrp="1"/>
          </p:cNvSpPr>
          <p:nvPr>
            <p:ph idx="1"/>
          </p:nvPr>
        </p:nvSpPr>
        <p:spPr>
          <a:xfrm>
            <a:off x="4948815" y="1902842"/>
            <a:ext cx="7090785" cy="4680520"/>
          </a:xfrm>
        </p:spPr>
        <p:txBody>
          <a:bodyPr/>
          <a:lstStyle/>
          <a:p>
            <a:pPr marL="0" indent="0">
              <a:buNone/>
            </a:pPr>
            <a:r>
              <a:rPr lang="en-GB" sz="1800" i="1" u="sng" dirty="0"/>
              <a:t>Organisational Culture &amp; Resource:</a:t>
            </a:r>
          </a:p>
          <a:p>
            <a:pPr marL="171450" indent="-171450"/>
            <a:r>
              <a:rPr lang="en-GB" sz="1600" b="0" dirty="0"/>
              <a:t>Governance</a:t>
            </a:r>
          </a:p>
          <a:p>
            <a:pPr marL="171450" indent="-171450"/>
            <a:r>
              <a:rPr lang="en-GB" sz="1600" b="0" dirty="0"/>
              <a:t>Establish a network of ‘Adaptation Champions’ across the Council</a:t>
            </a:r>
          </a:p>
          <a:p>
            <a:pPr marL="171450" indent="-171450"/>
            <a:r>
              <a:rPr lang="en-GB" sz="1600" b="0" dirty="0"/>
              <a:t>Identify opportunities to incorporate adaptation in plans, policy, and procedure</a:t>
            </a:r>
            <a:endParaRPr lang="en-GB" sz="1600" i="1" u="sng" dirty="0"/>
          </a:p>
          <a:p>
            <a:pPr marL="0" indent="0">
              <a:buNone/>
            </a:pPr>
            <a:r>
              <a:rPr lang="en-GB" sz="1800" i="1" u="sng" dirty="0"/>
              <a:t>Understanding the Challenge:</a:t>
            </a:r>
          </a:p>
          <a:p>
            <a:r>
              <a:rPr lang="en-GB" sz="1600" dirty="0"/>
              <a:t>Produce an internal LCLIP to identify risks, vulnerabilities and opportunities;</a:t>
            </a:r>
          </a:p>
          <a:p>
            <a:r>
              <a:rPr lang="en-GB" sz="1600" dirty="0"/>
              <a:t>Develop plans to conduct a Council climate risk and opportunity assessment.</a:t>
            </a:r>
          </a:p>
          <a:p>
            <a:pPr marL="0" indent="0">
              <a:buNone/>
            </a:pPr>
            <a:r>
              <a:rPr lang="en-GB" sz="1800" i="1" u="sng" dirty="0"/>
              <a:t>Planning &amp; Implementing:</a:t>
            </a:r>
          </a:p>
          <a:p>
            <a:r>
              <a:rPr lang="en-GB" sz="1600" dirty="0"/>
              <a:t>Define goals, outcomes and a vision for adaptation </a:t>
            </a:r>
          </a:p>
          <a:p>
            <a:r>
              <a:rPr lang="en-GB" sz="1600" dirty="0"/>
              <a:t>Develop an adaptation strategy and action plan </a:t>
            </a:r>
          </a:p>
          <a:p>
            <a:pPr marL="0" indent="0">
              <a:buNone/>
            </a:pPr>
            <a:r>
              <a:rPr lang="en-GB" sz="1800" i="1" u="sng" dirty="0"/>
              <a:t>Working Together:</a:t>
            </a:r>
          </a:p>
          <a:p>
            <a:pPr>
              <a:lnSpc>
                <a:spcPct val="90000"/>
              </a:lnSpc>
            </a:pPr>
            <a:r>
              <a:rPr lang="en-GB" sz="1600" dirty="0"/>
              <a:t> Develop and strengthen partnership working  </a:t>
            </a:r>
          </a:p>
          <a:p>
            <a:pPr>
              <a:lnSpc>
                <a:spcPct val="90000"/>
              </a:lnSpc>
            </a:pPr>
            <a:r>
              <a:rPr lang="en-GB" sz="1600" dirty="0"/>
              <a:t>Develop communication and engagement activities with partners.</a:t>
            </a:r>
          </a:p>
          <a:p>
            <a:pPr>
              <a:lnSpc>
                <a:spcPct val="90000"/>
              </a:lnSpc>
            </a:pPr>
            <a:r>
              <a:rPr lang="en-GB" sz="1600" dirty="0"/>
              <a:t>Coordinate adaptation actions with partners</a:t>
            </a:r>
          </a:p>
          <a:p>
            <a:pPr marL="0" indent="0">
              <a:buNone/>
            </a:pPr>
            <a:endParaRPr lang="en-GB" dirty="0"/>
          </a:p>
          <a:p>
            <a:pPr marL="0" indent="0">
              <a:buNone/>
            </a:pPr>
            <a:endParaRPr lang="en-GB" dirty="0"/>
          </a:p>
        </p:txBody>
      </p:sp>
      <p:pic>
        <p:nvPicPr>
          <p:cNvPr id="5" name="Picture 4" descr="A body of water with buildings and trees around it&#10;&#10;Description automatically generated with medium confidence">
            <a:extLst>
              <a:ext uri="{FF2B5EF4-FFF2-40B4-BE49-F238E27FC236}">
                <a16:creationId xmlns:a16="http://schemas.microsoft.com/office/drawing/2014/main" id="{64EDFD1A-9DF7-4BED-92D5-5E42E697B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825" y="1902842"/>
            <a:ext cx="3766457" cy="4236701"/>
          </a:xfrm>
          <a:prstGeom prst="rect">
            <a:avLst/>
          </a:prstGeom>
        </p:spPr>
      </p:pic>
    </p:spTree>
    <p:extLst>
      <p:ext uri="{BB962C8B-B14F-4D97-AF65-F5344CB8AC3E}">
        <p14:creationId xmlns:p14="http://schemas.microsoft.com/office/powerpoint/2010/main" val="14103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D6822F-8A4B-46FC-A401-3D05F642AABB}"/>
              </a:ext>
            </a:extLst>
          </p:cNvPr>
          <p:cNvSpPr txBox="1"/>
          <p:nvPr/>
        </p:nvSpPr>
        <p:spPr>
          <a:xfrm>
            <a:off x="2578100" y="1714500"/>
            <a:ext cx="6692900"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492F92"/>
                </a:solidFill>
                <a:effectLst/>
                <a:uLnTx/>
                <a:uFillTx/>
                <a:latin typeface="Calibri"/>
                <a:ea typeface="+mn-ea"/>
                <a:cs typeface="+mn-cs"/>
              </a:rPr>
              <a:t>Case Studies: Climate Adaptation &amp; Resilience in The Highland Council</a:t>
            </a:r>
          </a:p>
        </p:txBody>
      </p:sp>
    </p:spTree>
    <p:extLst>
      <p:ext uri="{BB962C8B-B14F-4D97-AF65-F5344CB8AC3E}">
        <p14:creationId xmlns:p14="http://schemas.microsoft.com/office/powerpoint/2010/main" val="39980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41831-BA57-4743-8980-5CD6FE19D7FC}"/>
              </a:ext>
            </a:extLst>
          </p:cNvPr>
          <p:cNvSpPr>
            <a:spLocks noGrp="1"/>
          </p:cNvSpPr>
          <p:nvPr>
            <p:ph type="title"/>
          </p:nvPr>
        </p:nvSpPr>
        <p:spPr/>
        <p:txBody>
          <a:bodyPr/>
          <a:lstStyle/>
          <a:p>
            <a:r>
              <a:rPr lang="en-GB" dirty="0"/>
              <a:t>Overview</a:t>
            </a:r>
          </a:p>
        </p:txBody>
      </p:sp>
      <p:sp>
        <p:nvSpPr>
          <p:cNvPr id="3" name="Content Placeholder 2">
            <a:extLst>
              <a:ext uri="{FF2B5EF4-FFF2-40B4-BE49-F238E27FC236}">
                <a16:creationId xmlns:a16="http://schemas.microsoft.com/office/drawing/2014/main" id="{9FD408C5-5BA9-40BC-80BE-DB91F8B416F6}"/>
              </a:ext>
            </a:extLst>
          </p:cNvPr>
          <p:cNvSpPr>
            <a:spLocks noGrp="1"/>
          </p:cNvSpPr>
          <p:nvPr>
            <p:ph idx="1"/>
          </p:nvPr>
        </p:nvSpPr>
        <p:spPr/>
        <p:txBody>
          <a:bodyPr/>
          <a:lstStyle/>
          <a:p>
            <a:r>
              <a:rPr lang="en-GB" dirty="0"/>
              <a:t>Setting the Scene – Organisational Context</a:t>
            </a:r>
          </a:p>
          <a:p>
            <a:r>
              <a:rPr lang="en-GB" dirty="0"/>
              <a:t>Adaptation &amp; The Highland Council</a:t>
            </a:r>
          </a:p>
          <a:p>
            <a:r>
              <a:rPr lang="en-GB" dirty="0"/>
              <a:t>Capability Framework:</a:t>
            </a:r>
          </a:p>
          <a:p>
            <a:pPr marL="0" indent="0">
              <a:buNone/>
            </a:pPr>
            <a:r>
              <a:rPr lang="en-GB" dirty="0"/>
              <a:t>	- Organisational Culture &amp; Resources</a:t>
            </a:r>
          </a:p>
          <a:p>
            <a:pPr marL="0" indent="0">
              <a:buNone/>
            </a:pPr>
            <a:r>
              <a:rPr lang="en-GB" dirty="0"/>
              <a:t>	- Understanding the Challenge</a:t>
            </a:r>
          </a:p>
          <a:p>
            <a:pPr marL="0" indent="0">
              <a:buNone/>
            </a:pPr>
            <a:r>
              <a:rPr lang="en-GB" dirty="0"/>
              <a:t>	- Planning &amp; Implementation</a:t>
            </a:r>
          </a:p>
          <a:p>
            <a:pPr marL="0" indent="0">
              <a:buNone/>
            </a:pPr>
            <a:r>
              <a:rPr lang="en-GB" dirty="0"/>
              <a:t>	- Working Together</a:t>
            </a:r>
          </a:p>
          <a:p>
            <a:r>
              <a:rPr lang="en-GB" dirty="0"/>
              <a:t>Case Studies – Climate Adaptation in The Highland Council</a:t>
            </a:r>
          </a:p>
        </p:txBody>
      </p:sp>
      <p:pic>
        <p:nvPicPr>
          <p:cNvPr id="5" name="Picture 4">
            <a:extLst>
              <a:ext uri="{FF2B5EF4-FFF2-40B4-BE49-F238E27FC236}">
                <a16:creationId xmlns:a16="http://schemas.microsoft.com/office/drawing/2014/main" id="{32E70E05-236E-4513-B621-F9018069C7F9}"/>
              </a:ext>
            </a:extLst>
          </p:cNvPr>
          <p:cNvPicPr>
            <a:picLocks noChangeAspect="1"/>
          </p:cNvPicPr>
          <p:nvPr/>
        </p:nvPicPr>
        <p:blipFill>
          <a:blip r:embed="rId2"/>
          <a:stretch>
            <a:fillRect/>
          </a:stretch>
        </p:blipFill>
        <p:spPr>
          <a:xfrm>
            <a:off x="8451574" y="2134959"/>
            <a:ext cx="3130826" cy="1800225"/>
          </a:xfrm>
          <a:prstGeom prst="rect">
            <a:avLst/>
          </a:prstGeom>
        </p:spPr>
      </p:pic>
    </p:spTree>
    <p:extLst>
      <p:ext uri="{BB962C8B-B14F-4D97-AF65-F5344CB8AC3E}">
        <p14:creationId xmlns:p14="http://schemas.microsoft.com/office/powerpoint/2010/main" val="2276484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158C3-5C94-4FA8-A774-CD8366E25387}"/>
              </a:ext>
            </a:extLst>
          </p:cNvPr>
          <p:cNvSpPr>
            <a:spLocks noGrp="1"/>
          </p:cNvSpPr>
          <p:nvPr>
            <p:ph type="title"/>
          </p:nvPr>
        </p:nvSpPr>
        <p:spPr>
          <a:xfrm>
            <a:off x="609600" y="274638"/>
            <a:ext cx="10972800" cy="706090"/>
          </a:xfrm>
        </p:spPr>
        <p:txBody>
          <a:bodyPr>
            <a:normAutofit/>
          </a:bodyPr>
          <a:lstStyle/>
          <a:p>
            <a:r>
              <a:rPr lang="en-GB" dirty="0"/>
              <a:t>Background</a:t>
            </a:r>
          </a:p>
        </p:txBody>
      </p:sp>
      <p:pic>
        <p:nvPicPr>
          <p:cNvPr id="5" name="Picture 4">
            <a:extLst>
              <a:ext uri="{FF2B5EF4-FFF2-40B4-BE49-F238E27FC236}">
                <a16:creationId xmlns:a16="http://schemas.microsoft.com/office/drawing/2014/main" id="{5AB7FF2D-B79B-471A-BC0B-107E265A2BA1}"/>
              </a:ext>
            </a:extLst>
          </p:cNvPr>
          <p:cNvPicPr>
            <a:picLocks noChangeAspect="1"/>
          </p:cNvPicPr>
          <p:nvPr/>
        </p:nvPicPr>
        <p:blipFill>
          <a:blip r:embed="rId3"/>
          <a:stretch>
            <a:fillRect/>
          </a:stretch>
        </p:blipFill>
        <p:spPr>
          <a:xfrm>
            <a:off x="609600" y="1677472"/>
            <a:ext cx="4824038" cy="4862879"/>
          </a:xfrm>
          <a:prstGeom prst="rect">
            <a:avLst/>
          </a:prstGeom>
        </p:spPr>
      </p:pic>
      <p:sp>
        <p:nvSpPr>
          <p:cNvPr id="7" name="Content Placeholder 2">
            <a:extLst>
              <a:ext uri="{FF2B5EF4-FFF2-40B4-BE49-F238E27FC236}">
                <a16:creationId xmlns:a16="http://schemas.microsoft.com/office/drawing/2014/main" id="{F95B16F4-A5C4-40D2-AB28-200555879EAE}"/>
              </a:ext>
            </a:extLst>
          </p:cNvPr>
          <p:cNvSpPr txBox="1">
            <a:spLocks/>
          </p:cNvSpPr>
          <p:nvPr/>
        </p:nvSpPr>
        <p:spPr>
          <a:xfrm>
            <a:off x="5571241" y="1371600"/>
            <a:ext cx="5850737" cy="5211762"/>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ct val="2000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prstClr val="black"/>
                </a:solidFill>
                <a:effectLst/>
                <a:uLnTx/>
                <a:uFillTx/>
                <a:latin typeface="Calibri"/>
                <a:ea typeface="+mn-ea"/>
                <a:cs typeface="+mn-cs"/>
              </a:rPr>
              <a:t>The Highland Council is the largest local authority in UK, 33% of the land area of Scotland.</a:t>
            </a:r>
          </a:p>
          <a:p>
            <a:pPr marL="342900" marR="0" lvl="0" indent="-342900" algn="l" defTabSz="914400" rtl="0" eaLnBrk="1" fontAlgn="auto" latinLnBrk="0" hangingPunct="1">
              <a:lnSpc>
                <a:spcPct val="110000"/>
              </a:lnSpc>
              <a:spcBef>
                <a:spcPct val="2000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prstClr val="black"/>
                </a:solidFill>
                <a:effectLst/>
                <a:uLnTx/>
                <a:uFillTx/>
                <a:latin typeface="Calibri"/>
                <a:ea typeface="+mn-ea"/>
                <a:cs typeface="+mn-cs"/>
              </a:rPr>
              <a:t>235,430 residents and thousands of annual visitors.</a:t>
            </a:r>
          </a:p>
          <a:p>
            <a:pPr marL="342900" marR="0" lvl="0" indent="-342900" algn="l" defTabSz="914400" rtl="0" eaLnBrk="1" fontAlgn="auto" latinLnBrk="0" hangingPunct="1">
              <a:lnSpc>
                <a:spcPct val="110000"/>
              </a:lnSpc>
              <a:spcBef>
                <a:spcPct val="2000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prstClr val="black"/>
                </a:solidFill>
                <a:effectLst/>
                <a:uLnTx/>
                <a:uFillTx/>
                <a:latin typeface="Calibri"/>
                <a:ea typeface="+mn-ea"/>
                <a:cs typeface="+mn-cs"/>
              </a:rPr>
              <a:t>Sparsely populated, vast and diverse landscape.</a:t>
            </a:r>
          </a:p>
          <a:p>
            <a:pPr marL="342900" marR="0" lvl="0" indent="-342900" algn="l" defTabSz="914400" rtl="0" eaLnBrk="1" fontAlgn="auto" latinLnBrk="0" hangingPunct="1">
              <a:lnSpc>
                <a:spcPct val="110000"/>
              </a:lnSpc>
              <a:spcBef>
                <a:spcPct val="2000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prstClr val="black"/>
                </a:solidFill>
                <a:effectLst/>
                <a:uLnTx/>
                <a:uFillTx/>
                <a:latin typeface="Calibri"/>
                <a:ea typeface="+mn-ea"/>
                <a:cs typeface="+mn-cs"/>
              </a:rPr>
              <a:t>The area includes 6 inhabited islands.</a:t>
            </a:r>
          </a:p>
          <a:p>
            <a:pPr marL="342900" marR="0" lvl="0" indent="-342900" algn="l" defTabSz="914400" rtl="0" eaLnBrk="1" fontAlgn="auto" latinLnBrk="0" hangingPunct="1">
              <a:lnSpc>
                <a:spcPct val="110000"/>
              </a:lnSpc>
              <a:spcBef>
                <a:spcPct val="2000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prstClr val="black"/>
                </a:solidFill>
                <a:effectLst/>
                <a:uLnTx/>
                <a:uFillTx/>
                <a:latin typeface="Calibri"/>
                <a:ea typeface="+mn-ea"/>
                <a:cs typeface="+mn-cs"/>
              </a:rPr>
              <a:t>Over 4,900 km of coastline – 21% of the Scottish total.</a:t>
            </a:r>
          </a:p>
          <a:p>
            <a:pPr marL="342900" marR="0" lvl="0" indent="-342900" algn="l" defTabSz="914400" rtl="0" eaLnBrk="1" fontAlgn="auto" latinLnBrk="0" hangingPunct="1">
              <a:lnSpc>
                <a:spcPct val="110000"/>
              </a:lnSpc>
              <a:spcBef>
                <a:spcPct val="2000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prstClr val="black"/>
                </a:solidFill>
                <a:effectLst/>
                <a:uLnTx/>
                <a:uFillTx/>
                <a:latin typeface="Calibri"/>
                <a:ea typeface="+mn-ea"/>
                <a:cs typeface="+mn-cs"/>
              </a:rPr>
              <a:t>The Council manages and maintains 6,771 km roads, 91 harbours and marine facilities, 199 schools and 14,880 council houses.</a:t>
            </a: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endParaRPr kumimoji="0" lang="en-GB" sz="2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513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248B7-C94B-4C80-9F8D-6004D4017D9E}"/>
              </a:ext>
            </a:extLst>
          </p:cNvPr>
          <p:cNvSpPr>
            <a:spLocks noGrp="1"/>
          </p:cNvSpPr>
          <p:nvPr>
            <p:ph type="title"/>
          </p:nvPr>
        </p:nvSpPr>
        <p:spPr/>
        <p:txBody>
          <a:bodyPr/>
          <a:lstStyle/>
          <a:p>
            <a:r>
              <a:rPr lang="en-GB" dirty="0"/>
              <a:t>Adaptation &amp; The Highland Council</a:t>
            </a:r>
          </a:p>
        </p:txBody>
      </p:sp>
      <p:sp>
        <p:nvSpPr>
          <p:cNvPr id="3" name="Content Placeholder 2">
            <a:extLst>
              <a:ext uri="{FF2B5EF4-FFF2-40B4-BE49-F238E27FC236}">
                <a16:creationId xmlns:a16="http://schemas.microsoft.com/office/drawing/2014/main" id="{CFFE0AE8-4857-48CD-BCD5-D0B37F7ED1A4}"/>
              </a:ext>
            </a:extLst>
          </p:cNvPr>
          <p:cNvSpPr>
            <a:spLocks noGrp="1"/>
          </p:cNvSpPr>
          <p:nvPr>
            <p:ph idx="1"/>
          </p:nvPr>
        </p:nvSpPr>
        <p:spPr>
          <a:xfrm>
            <a:off x="915996" y="1920010"/>
            <a:ext cx="6404016" cy="4680520"/>
          </a:xfrm>
        </p:spPr>
        <p:txBody>
          <a:bodyPr/>
          <a:lstStyle/>
          <a:p>
            <a:r>
              <a:rPr lang="en-GB" sz="2400" dirty="0"/>
              <a:t>Adapting to climate change will be necessary regardless of how much we manage to cut our emissions. </a:t>
            </a:r>
          </a:p>
          <a:p>
            <a:r>
              <a:rPr lang="en-GB" sz="2400" dirty="0"/>
              <a:t>The Highland Council and its services will need to be climate resilient and ready.</a:t>
            </a:r>
          </a:p>
          <a:p>
            <a:r>
              <a:rPr lang="en-GB" sz="2400" dirty="0"/>
              <a:t>Adaptation is a legal imperative for the Council and is supported by legislative and policy drivers.</a:t>
            </a:r>
          </a:p>
          <a:p>
            <a:pPr>
              <a:lnSpc>
                <a:spcPct val="90000"/>
              </a:lnSpc>
            </a:pPr>
            <a:r>
              <a:rPr lang="en-GB" sz="2400" dirty="0"/>
              <a:t>Over 10,000 employees working across 8 key services</a:t>
            </a:r>
          </a:p>
        </p:txBody>
      </p:sp>
      <p:pic>
        <p:nvPicPr>
          <p:cNvPr id="6" name="Picture 5" descr="A picture containing water, sky, outdoor, scene&#10;&#10;Description automatically generated">
            <a:extLst>
              <a:ext uri="{FF2B5EF4-FFF2-40B4-BE49-F238E27FC236}">
                <a16:creationId xmlns:a16="http://schemas.microsoft.com/office/drawing/2014/main" id="{D93E70E0-6FEE-4437-A61E-19181E0A3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012" y="2033752"/>
            <a:ext cx="4062248" cy="3421117"/>
          </a:xfrm>
          <a:prstGeom prst="rect">
            <a:avLst/>
          </a:prstGeom>
        </p:spPr>
      </p:pic>
    </p:spTree>
    <p:extLst>
      <p:ext uri="{BB962C8B-B14F-4D97-AF65-F5344CB8AC3E}">
        <p14:creationId xmlns:p14="http://schemas.microsoft.com/office/powerpoint/2010/main" val="244628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027FBF3-EDFA-4D4C-A74D-141A916002CF}"/>
              </a:ext>
            </a:extLst>
          </p:cNvPr>
          <p:cNvGraphicFramePr/>
          <p:nvPr/>
        </p:nvGraphicFramePr>
        <p:xfrm>
          <a:off x="3511991" y="1064678"/>
          <a:ext cx="5404853" cy="4107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74E39119-95E2-45CF-8F41-1870914D73AE}"/>
              </a:ext>
            </a:extLst>
          </p:cNvPr>
          <p:cNvSpPr txBox="1"/>
          <p:nvPr/>
        </p:nvSpPr>
        <p:spPr>
          <a:xfrm>
            <a:off x="7195688" y="221526"/>
            <a:ext cx="4298801" cy="938719"/>
          </a:xfrm>
          <a:prstGeom prst="rect">
            <a:avLst/>
          </a:prstGeom>
          <a:solidFill>
            <a:schemeClr val="accent3">
              <a:lumMod val="60000"/>
              <a:lumOff val="4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rPr>
              <a:t>Property &amp; Housing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Buildings are adapted to extreme heat, rainfall, adverse weather and water efficient.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Embed resilience into planning, design &amp; construction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Increase awareness of climate impacts among tenants</a:t>
            </a:r>
          </a:p>
        </p:txBody>
      </p:sp>
      <p:sp>
        <p:nvSpPr>
          <p:cNvPr id="6" name="TextBox 5">
            <a:extLst>
              <a:ext uri="{FF2B5EF4-FFF2-40B4-BE49-F238E27FC236}">
                <a16:creationId xmlns:a16="http://schemas.microsoft.com/office/drawing/2014/main" id="{6B0197F2-A4B7-41CD-9F2D-6F2529EC8BF2}"/>
              </a:ext>
            </a:extLst>
          </p:cNvPr>
          <p:cNvSpPr txBox="1"/>
          <p:nvPr/>
        </p:nvSpPr>
        <p:spPr>
          <a:xfrm>
            <a:off x="8316870" y="1474217"/>
            <a:ext cx="3644338" cy="1954381"/>
          </a:xfrm>
          <a:prstGeom prst="rect">
            <a:avLst/>
          </a:prstGeom>
          <a:solidFill>
            <a:schemeClr val="accent3">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rPr>
              <a:t>Community &amp; Place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Operations &amp; logistic – fleet &amp; infrastructure is climate ready and staff training for travelling in adverse weather.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Waste operations – business continuity plans and communication.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Community support &amp; engagement – building strong partnerships with our communities to ensure they are resilient.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Environmental health &amp; amenities – grounds maintenance incorporates resilience, reduced cuts to promote biodiversity, water efficiency.</a:t>
            </a:r>
          </a:p>
        </p:txBody>
      </p:sp>
      <p:sp>
        <p:nvSpPr>
          <p:cNvPr id="7" name="TextBox 6">
            <a:extLst>
              <a:ext uri="{FF2B5EF4-FFF2-40B4-BE49-F238E27FC236}">
                <a16:creationId xmlns:a16="http://schemas.microsoft.com/office/drawing/2014/main" id="{998D887C-6AD0-4F30-876A-C544253B32FF}"/>
              </a:ext>
            </a:extLst>
          </p:cNvPr>
          <p:cNvSpPr txBox="1"/>
          <p:nvPr/>
        </p:nvSpPr>
        <p:spPr>
          <a:xfrm>
            <a:off x="7953859" y="3742570"/>
            <a:ext cx="3707037" cy="1277273"/>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rPr>
              <a:t>Performance &amp; Governance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Climate change – support with communications, data and policy guidance.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Corporate Comms – early warning systems. Resilience and Emergency Planners will support services with Business Continuity Plans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Corporate Risk – climate risk assessment for the Council. </a:t>
            </a:r>
          </a:p>
        </p:txBody>
      </p:sp>
      <p:sp>
        <p:nvSpPr>
          <p:cNvPr id="8" name="TextBox 7">
            <a:extLst>
              <a:ext uri="{FF2B5EF4-FFF2-40B4-BE49-F238E27FC236}">
                <a16:creationId xmlns:a16="http://schemas.microsoft.com/office/drawing/2014/main" id="{39A5176C-3177-4910-A01D-530FC6618FF5}"/>
              </a:ext>
            </a:extLst>
          </p:cNvPr>
          <p:cNvSpPr txBox="1"/>
          <p:nvPr/>
        </p:nvSpPr>
        <p:spPr>
          <a:xfrm>
            <a:off x="3879327" y="5238742"/>
            <a:ext cx="4183544" cy="1446550"/>
          </a:xfrm>
          <a:prstGeom prst="rect">
            <a:avLst/>
          </a:prstGeom>
          <a:solidFill>
            <a:schemeClr val="accent1">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rPr>
              <a:t>Infrastructure, Environment &amp; Economy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Infrastructure – adapt our infrastructure to ensure it is resilient to climate change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Planning – embedding resilience and updating planning policy.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Environment –investing in green networks, nature-based solutions, green/blue infrastructure.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Economic development &amp; regeneration – ensuring our plans for regeneration are factoring in climate change.</a:t>
            </a:r>
          </a:p>
        </p:txBody>
      </p:sp>
      <p:sp>
        <p:nvSpPr>
          <p:cNvPr id="9" name="TextBox 8">
            <a:extLst>
              <a:ext uri="{FF2B5EF4-FFF2-40B4-BE49-F238E27FC236}">
                <a16:creationId xmlns:a16="http://schemas.microsoft.com/office/drawing/2014/main" id="{073F0212-CB74-41B3-A228-39B7C989C01E}"/>
              </a:ext>
            </a:extLst>
          </p:cNvPr>
          <p:cNvSpPr txBox="1"/>
          <p:nvPr/>
        </p:nvSpPr>
        <p:spPr>
          <a:xfrm>
            <a:off x="767939" y="4140538"/>
            <a:ext cx="3361192" cy="784830"/>
          </a:xfrm>
          <a:prstGeom prst="rect">
            <a:avLst/>
          </a:prstGeom>
          <a:solidFill>
            <a:schemeClr val="accent1">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rPr>
              <a:t>Health &amp; Social Care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Protect most vulnerable from climate change.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Continuity of service.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Frontline staff are kept safe with correct PPE</a:t>
            </a:r>
            <a:r>
              <a:rPr kumimoji="0" lang="en-GB" sz="1200" b="0" i="0" u="none" strike="noStrike" kern="1200" cap="none" spc="0" normalizeH="0" baseline="0" noProof="0" dirty="0">
                <a:ln>
                  <a:noFill/>
                </a:ln>
                <a:solidFill>
                  <a:prstClr val="black"/>
                </a:solidFill>
                <a:effectLst/>
                <a:uLnTx/>
                <a:uFillTx/>
                <a:latin typeface="Calibri"/>
                <a:ea typeface="+mn-ea"/>
                <a:cs typeface="+mn-cs"/>
              </a:rPr>
              <a:t>.</a:t>
            </a:r>
          </a:p>
        </p:txBody>
      </p:sp>
      <p:sp>
        <p:nvSpPr>
          <p:cNvPr id="10" name="TextBox 9">
            <a:extLst>
              <a:ext uri="{FF2B5EF4-FFF2-40B4-BE49-F238E27FC236}">
                <a16:creationId xmlns:a16="http://schemas.microsoft.com/office/drawing/2014/main" id="{5432F06B-7436-478D-8325-6EC613F83570}"/>
              </a:ext>
            </a:extLst>
          </p:cNvPr>
          <p:cNvSpPr txBox="1"/>
          <p:nvPr/>
        </p:nvSpPr>
        <p:spPr>
          <a:xfrm>
            <a:off x="349506" y="2662731"/>
            <a:ext cx="3644338" cy="769441"/>
          </a:xfrm>
          <a:prstGeom prst="rect">
            <a:avLst/>
          </a:prstGeom>
          <a:solidFill>
            <a:schemeClr val="accent4">
              <a:lumMod val="60000"/>
              <a:lumOff val="4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rPr>
              <a:t>Education &amp; Learning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Our educators understand how to keep pupils and themselves safe.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Ensure continuity in education when schools close.</a:t>
            </a:r>
          </a:p>
        </p:txBody>
      </p:sp>
      <p:sp>
        <p:nvSpPr>
          <p:cNvPr id="11" name="TextBox 10">
            <a:extLst>
              <a:ext uri="{FF2B5EF4-FFF2-40B4-BE49-F238E27FC236}">
                <a16:creationId xmlns:a16="http://schemas.microsoft.com/office/drawing/2014/main" id="{84C89899-5CEC-401B-8014-51EB07C603EB}"/>
              </a:ext>
            </a:extLst>
          </p:cNvPr>
          <p:cNvSpPr txBox="1"/>
          <p:nvPr/>
        </p:nvSpPr>
        <p:spPr>
          <a:xfrm>
            <a:off x="1681639" y="302499"/>
            <a:ext cx="3305477" cy="1107996"/>
          </a:xfrm>
          <a:prstGeom prst="rect">
            <a:avLst/>
          </a:prstGeom>
          <a:solidFill>
            <a:schemeClr val="accent4">
              <a:lumMod val="40000"/>
              <a:lumOff val="6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rPr>
              <a:t>Resources &amp; Finance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Assess the financial impact of past weather to identify priority areas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Ensure the Council is a safe environment to work in, protecting the health and wellbeing of employees.</a:t>
            </a:r>
          </a:p>
        </p:txBody>
      </p:sp>
    </p:spTree>
    <p:extLst>
      <p:ext uri="{BB962C8B-B14F-4D97-AF65-F5344CB8AC3E}">
        <p14:creationId xmlns:p14="http://schemas.microsoft.com/office/powerpoint/2010/main" val="40160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4" grpId="0" animBg="1"/>
      <p:bldP spid="6" grpId="0" animBg="1"/>
      <p:bldP spid="7" grpId="0" animBg="1"/>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B0BD3-5A7B-46B2-8CAF-0E6C2CBB939B}"/>
              </a:ext>
            </a:extLst>
          </p:cNvPr>
          <p:cNvSpPr>
            <a:spLocks noGrp="1"/>
          </p:cNvSpPr>
          <p:nvPr>
            <p:ph type="title"/>
          </p:nvPr>
        </p:nvSpPr>
        <p:spPr/>
        <p:txBody>
          <a:bodyPr/>
          <a:lstStyle/>
          <a:p>
            <a:r>
              <a:rPr lang="en-GB" dirty="0"/>
              <a:t>What do we need to do as a Council?</a:t>
            </a:r>
          </a:p>
        </p:txBody>
      </p:sp>
      <p:sp>
        <p:nvSpPr>
          <p:cNvPr id="3" name="Content Placeholder 2">
            <a:extLst>
              <a:ext uri="{FF2B5EF4-FFF2-40B4-BE49-F238E27FC236}">
                <a16:creationId xmlns:a16="http://schemas.microsoft.com/office/drawing/2014/main" id="{E0A24902-44C8-4CD3-8A1E-8685EE70A48F}"/>
              </a:ext>
            </a:extLst>
          </p:cNvPr>
          <p:cNvSpPr>
            <a:spLocks noGrp="1"/>
          </p:cNvSpPr>
          <p:nvPr>
            <p:ph idx="1"/>
          </p:nvPr>
        </p:nvSpPr>
        <p:spPr>
          <a:xfrm>
            <a:off x="1007435" y="1772816"/>
            <a:ext cx="5159901" cy="4680520"/>
          </a:xfrm>
        </p:spPr>
        <p:txBody>
          <a:bodyPr/>
          <a:lstStyle/>
          <a:p>
            <a:r>
              <a:rPr lang="en-GB" sz="2000" dirty="0"/>
              <a:t>Align adaptation with the Council’s strategic outcomes and priorities e.g. ‘Our Future Highland’</a:t>
            </a:r>
          </a:p>
          <a:p>
            <a:r>
              <a:rPr lang="en-GB" sz="2000" dirty="0"/>
              <a:t>Understand how the Council has been impacted by climate change and identify organisational climate risks and opportunities</a:t>
            </a:r>
          </a:p>
          <a:p>
            <a:r>
              <a:rPr lang="en-GB" sz="2000" dirty="0"/>
              <a:t>Embed adaptation into procedures, policy and operations of the Council and set out a list of actions.</a:t>
            </a:r>
          </a:p>
          <a:p>
            <a:r>
              <a:rPr lang="en-GB" sz="2000" dirty="0"/>
              <a:t>Continue to develop and strengthen partnership working.</a:t>
            </a:r>
          </a:p>
        </p:txBody>
      </p:sp>
      <p:pic>
        <p:nvPicPr>
          <p:cNvPr id="5" name="Picture 4" descr="A city next to a body of water&#10;&#10;Description automatically generated with low confidence">
            <a:extLst>
              <a:ext uri="{FF2B5EF4-FFF2-40B4-BE49-F238E27FC236}">
                <a16:creationId xmlns:a16="http://schemas.microsoft.com/office/drawing/2014/main" id="{E69D1F5F-CC83-4A0F-A1D2-815385705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238" y="1898450"/>
            <a:ext cx="4465472" cy="3908963"/>
          </a:xfrm>
          <a:prstGeom prst="rect">
            <a:avLst/>
          </a:prstGeom>
        </p:spPr>
      </p:pic>
    </p:spTree>
    <p:extLst>
      <p:ext uri="{BB962C8B-B14F-4D97-AF65-F5344CB8AC3E}">
        <p14:creationId xmlns:p14="http://schemas.microsoft.com/office/powerpoint/2010/main" val="3439442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5AB22-CFF9-4C0A-909B-FA9177F4C5C1}"/>
              </a:ext>
            </a:extLst>
          </p:cNvPr>
          <p:cNvSpPr>
            <a:spLocks noGrp="1"/>
          </p:cNvSpPr>
          <p:nvPr>
            <p:ph type="title"/>
          </p:nvPr>
        </p:nvSpPr>
        <p:spPr/>
        <p:txBody>
          <a:bodyPr/>
          <a:lstStyle/>
          <a:p>
            <a:r>
              <a:rPr lang="en-GB" dirty="0"/>
              <a:t>Capability Framework</a:t>
            </a:r>
          </a:p>
        </p:txBody>
      </p:sp>
      <p:graphicFrame>
        <p:nvGraphicFramePr>
          <p:cNvPr id="3" name="Diagram 2">
            <a:extLst>
              <a:ext uri="{FF2B5EF4-FFF2-40B4-BE49-F238E27FC236}">
                <a16:creationId xmlns:a16="http://schemas.microsoft.com/office/drawing/2014/main" id="{1E0E6012-1D47-452A-B2AA-1336488783BB}"/>
              </a:ext>
            </a:extLst>
          </p:cNvPr>
          <p:cNvGraphicFramePr/>
          <p:nvPr/>
        </p:nvGraphicFramePr>
        <p:xfrm>
          <a:off x="609600" y="1903245"/>
          <a:ext cx="10752084" cy="4332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8834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64B8-B2B5-46D9-BB9C-FC24C97A8F24}"/>
              </a:ext>
            </a:extLst>
          </p:cNvPr>
          <p:cNvSpPr>
            <a:spLocks noGrp="1"/>
          </p:cNvSpPr>
          <p:nvPr>
            <p:ph type="title"/>
          </p:nvPr>
        </p:nvSpPr>
        <p:spPr>
          <a:xfrm>
            <a:off x="609600" y="457518"/>
            <a:ext cx="10972800" cy="1354162"/>
          </a:xfrm>
        </p:spPr>
        <p:txBody>
          <a:bodyPr/>
          <a:lstStyle/>
          <a:p>
            <a:r>
              <a:rPr lang="en-GB" dirty="0"/>
              <a:t>Organisational Culture &amp; Resource</a:t>
            </a:r>
          </a:p>
        </p:txBody>
      </p:sp>
      <p:pic>
        <p:nvPicPr>
          <p:cNvPr id="4" name="Picture 3">
            <a:extLst>
              <a:ext uri="{FF2B5EF4-FFF2-40B4-BE49-F238E27FC236}">
                <a16:creationId xmlns:a16="http://schemas.microsoft.com/office/drawing/2014/main" id="{AB4F6920-F2E8-4501-BBB5-E9E04E92F815}"/>
              </a:ext>
            </a:extLst>
          </p:cNvPr>
          <p:cNvPicPr>
            <a:picLocks noChangeAspect="1"/>
          </p:cNvPicPr>
          <p:nvPr/>
        </p:nvPicPr>
        <p:blipFill>
          <a:blip r:embed="rId3"/>
          <a:stretch>
            <a:fillRect/>
          </a:stretch>
        </p:blipFill>
        <p:spPr>
          <a:xfrm>
            <a:off x="1027697" y="2019972"/>
            <a:ext cx="10423637" cy="3177670"/>
          </a:xfrm>
          <a:prstGeom prst="rect">
            <a:avLst/>
          </a:prstGeom>
        </p:spPr>
      </p:pic>
    </p:spTree>
    <p:extLst>
      <p:ext uri="{BB962C8B-B14F-4D97-AF65-F5344CB8AC3E}">
        <p14:creationId xmlns:p14="http://schemas.microsoft.com/office/powerpoint/2010/main" val="3402917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C532B-1304-4E05-B9B2-F5051437B256}"/>
              </a:ext>
            </a:extLst>
          </p:cNvPr>
          <p:cNvSpPr>
            <a:spLocks noGrp="1"/>
          </p:cNvSpPr>
          <p:nvPr>
            <p:ph type="title"/>
          </p:nvPr>
        </p:nvSpPr>
        <p:spPr>
          <a:xfrm>
            <a:off x="609600" y="440465"/>
            <a:ext cx="10972800" cy="1354162"/>
          </a:xfrm>
        </p:spPr>
        <p:txBody>
          <a:bodyPr/>
          <a:lstStyle/>
          <a:p>
            <a:r>
              <a:rPr lang="en-GB" dirty="0"/>
              <a:t>Understanding the Challenge</a:t>
            </a:r>
          </a:p>
        </p:txBody>
      </p:sp>
      <p:pic>
        <p:nvPicPr>
          <p:cNvPr id="5" name="Picture 4">
            <a:extLst>
              <a:ext uri="{FF2B5EF4-FFF2-40B4-BE49-F238E27FC236}">
                <a16:creationId xmlns:a16="http://schemas.microsoft.com/office/drawing/2014/main" id="{F50587A2-83C6-4E4E-B8CC-F97FF723031C}"/>
              </a:ext>
            </a:extLst>
          </p:cNvPr>
          <p:cNvPicPr>
            <a:picLocks noChangeAspect="1"/>
          </p:cNvPicPr>
          <p:nvPr/>
        </p:nvPicPr>
        <p:blipFill>
          <a:blip r:embed="rId3"/>
          <a:stretch>
            <a:fillRect/>
          </a:stretch>
        </p:blipFill>
        <p:spPr>
          <a:xfrm>
            <a:off x="1004711" y="1927631"/>
            <a:ext cx="10356823" cy="3638980"/>
          </a:xfrm>
          <a:prstGeom prst="rect">
            <a:avLst/>
          </a:prstGeom>
        </p:spPr>
      </p:pic>
    </p:spTree>
    <p:extLst>
      <p:ext uri="{BB962C8B-B14F-4D97-AF65-F5344CB8AC3E}">
        <p14:creationId xmlns:p14="http://schemas.microsoft.com/office/powerpoint/2010/main" val="3694775071"/>
      </p:ext>
    </p:extLst>
  </p:cSld>
  <p:clrMapOvr>
    <a:masterClrMapping/>
  </p:clrMapOvr>
</p:sld>
</file>

<file path=ppt/theme/theme1.xml><?xml version="1.0" encoding="utf-8"?>
<a:theme xmlns:a="http://schemas.openxmlformats.org/drawingml/2006/main" name="Tex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950</Words>
  <Application>Microsoft Office PowerPoint</Application>
  <PresentationFormat>Widescreen</PresentationFormat>
  <Paragraphs>108</Paragraphs>
  <Slides>13</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Ebrima</vt:lpstr>
      <vt:lpstr>Text Slides</vt:lpstr>
      <vt:lpstr>The Highland Council Climate Change Adaptation Katie Andrews</vt:lpstr>
      <vt:lpstr>Overview</vt:lpstr>
      <vt:lpstr>Background</vt:lpstr>
      <vt:lpstr>Adaptation &amp; The Highland Council</vt:lpstr>
      <vt:lpstr>PowerPoint Presentation</vt:lpstr>
      <vt:lpstr>What do we need to do as a Council?</vt:lpstr>
      <vt:lpstr>Capability Framework</vt:lpstr>
      <vt:lpstr>Organisational Culture &amp; Resource</vt:lpstr>
      <vt:lpstr>Understanding the Challenge</vt:lpstr>
      <vt:lpstr>Planning &amp; Implementation</vt:lpstr>
      <vt:lpstr>Working Together</vt:lpstr>
      <vt:lpstr>Next Steps &amp; Future Actions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Highland Council Climate Change Adaptation Katie Andrews</dc:title>
  <dc:creator>Kirsty Smailes (Business Management (P&amp;G))</dc:creator>
  <cp:lastModifiedBy>Kirsty Smailes (Business Management (P&amp;G))</cp:lastModifiedBy>
  <cp:revision>2</cp:revision>
  <dcterms:created xsi:type="dcterms:W3CDTF">2023-04-13T11:14:21Z</dcterms:created>
  <dcterms:modified xsi:type="dcterms:W3CDTF">2023-04-13T11:33:16Z</dcterms:modified>
</cp:coreProperties>
</file>